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2"/>
  </p:notesMasterIdLst>
  <p:sldIdLst>
    <p:sldId id="256" r:id="rId5"/>
    <p:sldId id="263" r:id="rId6"/>
    <p:sldId id="385" r:id="rId7"/>
    <p:sldId id="365" r:id="rId8"/>
    <p:sldId id="370" r:id="rId9"/>
    <p:sldId id="366" r:id="rId10"/>
    <p:sldId id="367" r:id="rId11"/>
    <p:sldId id="368" r:id="rId12"/>
    <p:sldId id="386" r:id="rId13"/>
    <p:sldId id="353" r:id="rId14"/>
    <p:sldId id="350" r:id="rId15"/>
    <p:sldId id="351" r:id="rId16"/>
    <p:sldId id="352" r:id="rId17"/>
    <p:sldId id="372" r:id="rId18"/>
    <p:sldId id="369" r:id="rId19"/>
    <p:sldId id="371" r:id="rId20"/>
    <p:sldId id="334" r:id="rId21"/>
  </p:sldIdLst>
  <p:sldSz cx="9144000" cy="6858000" type="screen4x3"/>
  <p:notesSz cx="7102475" cy="93884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52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BB637-9867-4655-8E6E-2997DA90D2AB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A71A6-2C09-4196-9943-DFBD3661E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34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DAF83-EBCE-4613-A73D-140F3C630C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9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DAF83-EBCE-4613-A73D-140F3C630C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82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DAF83-EBCE-4613-A73D-140F3C630C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3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DAF83-EBCE-4613-A73D-140F3C630C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76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DAF83-EBCE-4613-A73D-140F3C630C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45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F1DAD-5C9A-4788-867F-DBE432932C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7100" y="0"/>
            <a:ext cx="6654800" cy="1006475"/>
          </a:xfrm>
          <a:prstGeom prst="rect">
            <a:avLst/>
          </a:prstGeom>
        </p:spPr>
        <p:txBody>
          <a:bodyPr anchor="ctr"/>
          <a:lstStyle>
            <a:lvl1pPr algn="ctr">
              <a:defRPr sz="5400" b="1"/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1C5FFB-9726-42F7-817A-B400F9C659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753099"/>
            <a:ext cx="6858000" cy="10064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51B744-1F0A-48E6-BE63-9CC2EC27F2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5"/>
          <a:stretch/>
        </p:blipFill>
        <p:spPr>
          <a:xfrm>
            <a:off x="927100" y="1816100"/>
            <a:ext cx="7073900" cy="347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8493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AF0D2-B1FF-46F4-A097-06149EF1D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0" y="0"/>
            <a:ext cx="6311900" cy="1037158"/>
          </a:xfrm>
          <a:prstGeom prst="rect">
            <a:avLst/>
          </a:prstGeom>
        </p:spPr>
        <p:txBody>
          <a:bodyPr/>
          <a:lstStyle>
            <a:lvl1pPr>
              <a:defRPr sz="4000" b="1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39F42-002E-4861-8F11-27AB7FB37D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1800" b="1"/>
            </a:lvl1pPr>
            <a:lvl2pPr marL="742950" indent="-285750">
              <a:buFont typeface="Courier New" panose="02070309020205020404" pitchFamily="49" charset="0"/>
              <a:buChar char="o"/>
              <a:defRPr sz="1600" b="1"/>
            </a:lvl2pPr>
            <a:lvl3pPr marL="1143000" indent="-228600">
              <a:buFont typeface="Wingdings" panose="05000000000000000000" pitchFamily="2" charset="2"/>
              <a:buChar char="§"/>
              <a:defRPr sz="1400" b="1"/>
            </a:lvl3pPr>
            <a:lvl4pPr>
              <a:defRPr sz="1400" b="1"/>
            </a:lvl4pPr>
            <a:lvl5pPr>
              <a:defRPr sz="1400" b="1"/>
            </a:lvl5pPr>
          </a:lstStyle>
          <a:p>
            <a:pPr lvl="0"/>
            <a:r>
              <a:rPr lang="en-US" dirty="0"/>
              <a:t>LEVEL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6241935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 preferRelativeResize="0"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" t="2277" r="6308" b="4409"/>
          <a:stretch/>
        </p:blipFill>
        <p:spPr>
          <a:xfrm>
            <a:off x="11057" y="21105"/>
            <a:ext cx="903343" cy="876774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5"/>
          <a:stretch/>
        </p:blipFill>
        <p:spPr>
          <a:xfrm>
            <a:off x="7322583" y="0"/>
            <a:ext cx="1821417" cy="8957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Q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µ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±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skyvector.com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North_American_P-51_Mustang_at_ILA_2010_04.jpg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a.gov/air_traffic/publications/media/aim_bsc_w_chg_1_2_dtd_5-19-22.pdf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www.faa.gov/regulations_policies/handbooks_manuals/aviation/phak/media/17_phak_ch15.pdf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DD6E51B-9E14-4EBE-95F1-F9913F7E9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4140"/>
            <a:ext cx="5562600" cy="90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5400" b="1" dirty="0">
                <a:ln w="12700">
                  <a:noFill/>
                </a:ln>
                <a:solidFill>
                  <a:schemeClr val="tx1"/>
                </a:solidFill>
              </a:rPr>
              <a:t>Lesson 10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23B2BB2-CD2A-F141-BB71-DB56C86FC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791200"/>
            <a:ext cx="5791200" cy="90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5400" b="1" dirty="0">
                <a:ln w="12700">
                  <a:noFill/>
                </a:ln>
                <a:solidFill>
                  <a:schemeClr val="tx1"/>
                </a:solidFill>
              </a:rPr>
              <a:t>Airspace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7A252758-82E1-4971-87A9-C101B7379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7" name="Text Box 3">
            <a:extLst>
              <a:ext uri="{FF2B5EF4-FFF2-40B4-BE49-F238E27FC236}">
                <a16:creationId xmlns:a16="http://schemas.microsoft.com/office/drawing/2014/main" id="{A805B54B-68D4-40BC-AD86-9B181E390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3225" y="2778209"/>
            <a:ext cx="1143000" cy="941388"/>
          </a:xfrm>
          <a:prstGeom prst="rect">
            <a:avLst/>
          </a:prstGeom>
          <a:solidFill>
            <a:schemeClr val="bg1"/>
          </a:solidFill>
          <a:ln w="25400">
            <a:solidFill>
              <a:srgbClr val="800000"/>
            </a:solidFill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dirty="0">
                <a:solidFill>
                  <a:srgbClr val="993366"/>
                </a:solidFill>
                <a:cs typeface="Arial" panose="020B0604020202020204" pitchFamily="34" charset="0"/>
              </a:rPr>
              <a:t>Class E Surface Area</a:t>
            </a:r>
          </a:p>
        </p:txBody>
      </p:sp>
      <p:sp>
        <p:nvSpPr>
          <p:cNvPr id="62468" name="Text Box 4">
            <a:extLst>
              <a:ext uri="{FF2B5EF4-FFF2-40B4-BE49-F238E27FC236}">
                <a16:creationId xmlns:a16="http://schemas.microsoft.com/office/drawing/2014/main" id="{C5EAC5A9-5E37-4E8E-A6F7-6BE1FC334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6825" y="1528011"/>
            <a:ext cx="1143000" cy="392113"/>
          </a:xfrm>
          <a:prstGeom prst="rect">
            <a:avLst/>
          </a:prstGeom>
          <a:solidFill>
            <a:schemeClr val="bg1"/>
          </a:solidFill>
          <a:ln w="25400">
            <a:solidFill>
              <a:srgbClr val="003366"/>
            </a:solidFill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dirty="0">
                <a:solidFill>
                  <a:srgbClr val="0000CC"/>
                </a:solidFill>
                <a:cs typeface="Arial" panose="020B0604020202020204" pitchFamily="34" charset="0"/>
              </a:rPr>
              <a:t>Class D</a:t>
            </a:r>
          </a:p>
        </p:txBody>
      </p:sp>
      <p:sp>
        <p:nvSpPr>
          <p:cNvPr id="62469" name="Text Box 5">
            <a:extLst>
              <a:ext uri="{FF2B5EF4-FFF2-40B4-BE49-F238E27FC236}">
                <a16:creationId xmlns:a16="http://schemas.microsoft.com/office/drawing/2014/main" id="{50AC850C-FB66-4622-9A9C-09D5F96BC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7881"/>
            <a:ext cx="9144000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0" dirty="0">
                <a:cs typeface="Arial" panose="020B0604020202020204" pitchFamily="34" charset="0"/>
              </a:rPr>
              <a:t>- </a:t>
            </a:r>
            <a:r>
              <a:rPr lang="en-US" altLang="en-US" sz="1400" b="0" u="sng" dirty="0">
                <a:cs typeface="Arial" panose="020B0604020202020204" pitchFamily="34" charset="0"/>
              </a:rPr>
              <a:t>Solid lines</a:t>
            </a:r>
            <a:r>
              <a:rPr lang="en-US" altLang="en-US" sz="1400" b="0" dirty="0">
                <a:cs typeface="Arial" panose="020B0604020202020204" pitchFamily="34" charset="0"/>
              </a:rPr>
              <a:t> generally identify </a:t>
            </a:r>
            <a:r>
              <a:rPr lang="en-US" altLang="en-US" sz="1400" b="0" u="sng" dirty="0">
                <a:cs typeface="Arial" panose="020B0604020202020204" pitchFamily="34" charset="0"/>
              </a:rPr>
              <a:t>full-time</a:t>
            </a:r>
            <a:r>
              <a:rPr lang="en-US" altLang="en-US" sz="1400" b="0" dirty="0">
                <a:cs typeface="Arial" panose="020B0604020202020204" pitchFamily="34" charset="0"/>
              </a:rPr>
              <a:t> controlled airspaces (most airspace is full-time/does not change)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1400" b="0" dirty="0">
                <a:cs typeface="Arial" panose="020B0604020202020204" pitchFamily="34" charset="0"/>
              </a:rPr>
              <a:t> Dashed Line means part-time…call it “Dashed for Day only” (only Class D and Class E Surface areas)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1400" b="0" dirty="0">
                <a:cs typeface="Arial" panose="020B0604020202020204" pitchFamily="34" charset="0"/>
              </a:rPr>
              <a:t> </a:t>
            </a:r>
            <a:r>
              <a:rPr lang="en-US" altLang="en-US" sz="1400" b="0" dirty="0">
                <a:latin typeface="Segoe Script" panose="030B0504020000000003" pitchFamily="66" charset="0"/>
                <a:cs typeface="Arial" panose="020B0604020202020204" pitchFamily="34" charset="0"/>
              </a:rPr>
              <a:t>Soft fat lines means that the airspace does not reach the surface (this is the “E Dip”)</a:t>
            </a:r>
          </a:p>
        </p:txBody>
      </p:sp>
      <p:sp>
        <p:nvSpPr>
          <p:cNvPr id="62470" name="Text Box 6">
            <a:extLst>
              <a:ext uri="{FF2B5EF4-FFF2-40B4-BE49-F238E27FC236}">
                <a16:creationId xmlns:a16="http://schemas.microsoft.com/office/drawing/2014/main" id="{0C939117-5C64-4B07-AE5B-0E0DBB423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9426" y="1561429"/>
            <a:ext cx="1340644" cy="369332"/>
          </a:xfrm>
          <a:prstGeom prst="rect">
            <a:avLst/>
          </a:prstGeom>
          <a:solidFill>
            <a:schemeClr val="bg1">
              <a:alpha val="34117"/>
            </a:schemeClr>
          </a:solidFill>
          <a:ln w="152400">
            <a:solidFill>
              <a:srgbClr val="6F3635">
                <a:alpha val="39999"/>
              </a:srgb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dirty="0">
                <a:solidFill>
                  <a:srgbClr val="996633"/>
                </a:solidFill>
                <a:cs typeface="Arial" panose="020B0604020202020204" pitchFamily="34" charset="0"/>
              </a:rPr>
              <a:t>Class E</a:t>
            </a:r>
          </a:p>
        </p:txBody>
      </p:sp>
      <p:sp>
        <p:nvSpPr>
          <p:cNvPr id="62471" name="Text Box 7">
            <a:extLst>
              <a:ext uri="{FF2B5EF4-FFF2-40B4-BE49-F238E27FC236}">
                <a16:creationId xmlns:a16="http://schemas.microsoft.com/office/drawing/2014/main" id="{14C5D511-40B6-4B6C-8478-D783AD514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4350712"/>
            <a:ext cx="1230313" cy="369332"/>
          </a:xfrm>
          <a:prstGeom prst="rect">
            <a:avLst/>
          </a:prstGeom>
          <a:solidFill>
            <a:schemeClr val="bg1">
              <a:alpha val="34117"/>
            </a:schemeClr>
          </a:solidFill>
          <a:ln w="152400">
            <a:solidFill>
              <a:srgbClr val="6F3635">
                <a:alpha val="39999"/>
              </a:srgb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dirty="0">
                <a:solidFill>
                  <a:srgbClr val="996633"/>
                </a:solidFill>
                <a:cs typeface="Arial" panose="020B0604020202020204" pitchFamily="34" charset="0"/>
              </a:rPr>
              <a:t>Class E</a:t>
            </a:r>
          </a:p>
        </p:txBody>
      </p:sp>
      <p:sp>
        <p:nvSpPr>
          <p:cNvPr id="62472" name="Text Box 8">
            <a:extLst>
              <a:ext uri="{FF2B5EF4-FFF2-40B4-BE49-F238E27FC236}">
                <a16:creationId xmlns:a16="http://schemas.microsoft.com/office/drawing/2014/main" id="{873F8ECE-CC8C-4D71-89C9-C233F07E8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12" y="4089762"/>
            <a:ext cx="1230313" cy="369332"/>
          </a:xfrm>
          <a:prstGeom prst="rect">
            <a:avLst/>
          </a:prstGeom>
          <a:solidFill>
            <a:schemeClr val="bg1">
              <a:alpha val="34117"/>
            </a:schemeClr>
          </a:solidFill>
          <a:ln w="152400">
            <a:solidFill>
              <a:srgbClr val="6F3635">
                <a:alpha val="39999"/>
              </a:srgb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dirty="0">
                <a:solidFill>
                  <a:srgbClr val="996633"/>
                </a:solidFill>
                <a:cs typeface="Arial" panose="020B0604020202020204" pitchFamily="34" charset="0"/>
              </a:rPr>
              <a:t>Class 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06916A2-C3FB-432C-BE90-B0B0948D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1" y="-24285"/>
            <a:ext cx="8715374" cy="586259"/>
          </a:xfrm>
          <a:solidFill>
            <a:schemeClr val="bg1"/>
          </a:solidFill>
          <a:effectLst>
            <a:softEdge rad="76200"/>
          </a:effectLst>
        </p:spPr>
        <p:txBody>
          <a:bodyPr/>
          <a:lstStyle/>
          <a:p>
            <a:r>
              <a:rPr lang="en-US" sz="3200" dirty="0"/>
              <a:t>Identifying Airspaces on a Sectional Map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94259EDD-9105-4A8D-8317-BFCEE93E0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5" name="Text Box 3">
            <a:extLst>
              <a:ext uri="{FF2B5EF4-FFF2-40B4-BE49-F238E27FC236}">
                <a16:creationId xmlns:a16="http://schemas.microsoft.com/office/drawing/2014/main" id="{D17F495F-1FC3-4C73-8125-61E57D9CC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914400"/>
            <a:ext cx="1143000" cy="417513"/>
          </a:xfrm>
          <a:prstGeom prst="rect">
            <a:avLst/>
          </a:prstGeom>
          <a:solidFill>
            <a:schemeClr val="bg1"/>
          </a:solidFill>
          <a:ln w="50800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993366"/>
                </a:solidFill>
                <a:cs typeface="Arial" panose="020B0604020202020204" pitchFamily="34" charset="0"/>
              </a:rPr>
              <a:t>Class C</a:t>
            </a:r>
          </a:p>
        </p:txBody>
      </p:sp>
      <p:sp>
        <p:nvSpPr>
          <p:cNvPr id="59396" name="Text Box 4">
            <a:extLst>
              <a:ext uri="{FF2B5EF4-FFF2-40B4-BE49-F238E27FC236}">
                <a16:creationId xmlns:a16="http://schemas.microsoft.com/office/drawing/2014/main" id="{A2E51E5A-1753-4165-89BA-34B149B03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152400"/>
            <a:ext cx="1230313" cy="519113"/>
          </a:xfrm>
          <a:prstGeom prst="rect">
            <a:avLst/>
          </a:prstGeom>
          <a:solidFill>
            <a:schemeClr val="tx1">
              <a:alpha val="34117"/>
            </a:schemeClr>
          </a:solidFill>
          <a:ln w="152400">
            <a:solidFill>
              <a:srgbClr val="6F3635">
                <a:alpha val="39999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996633"/>
                </a:solidFill>
                <a:cs typeface="Arial" panose="020B0604020202020204" pitchFamily="34" charset="0"/>
              </a:rPr>
              <a:t>Class E</a:t>
            </a:r>
          </a:p>
        </p:txBody>
      </p:sp>
      <p:sp>
        <p:nvSpPr>
          <p:cNvPr id="59397" name="Text Box 5">
            <a:extLst>
              <a:ext uri="{FF2B5EF4-FFF2-40B4-BE49-F238E27FC236}">
                <a16:creationId xmlns:a16="http://schemas.microsoft.com/office/drawing/2014/main" id="{F83136EA-0CEC-4109-8527-96806B482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5562600"/>
            <a:ext cx="1143000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3366"/>
            </a:solidFill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0000FE"/>
                </a:solidFill>
                <a:cs typeface="Arial" panose="020B0604020202020204" pitchFamily="34" charset="0"/>
              </a:rPr>
              <a:t>Class D</a:t>
            </a:r>
          </a:p>
        </p:txBody>
      </p:sp>
      <p:sp>
        <p:nvSpPr>
          <p:cNvPr id="59398" name="Text Box 6">
            <a:extLst>
              <a:ext uri="{FF2B5EF4-FFF2-40B4-BE49-F238E27FC236}">
                <a16:creationId xmlns:a16="http://schemas.microsoft.com/office/drawing/2014/main" id="{600F7F5B-E343-41FE-93C3-230DA868D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200400"/>
            <a:ext cx="1143000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3366"/>
            </a:solidFill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0000FE"/>
                </a:solidFill>
                <a:cs typeface="Arial" panose="020B0604020202020204" pitchFamily="34" charset="0"/>
              </a:rPr>
              <a:t>Class D</a:t>
            </a:r>
          </a:p>
        </p:txBody>
      </p:sp>
      <p:sp>
        <p:nvSpPr>
          <p:cNvPr id="59399" name="Text Box 7">
            <a:extLst>
              <a:ext uri="{FF2B5EF4-FFF2-40B4-BE49-F238E27FC236}">
                <a16:creationId xmlns:a16="http://schemas.microsoft.com/office/drawing/2014/main" id="{0E29ECDF-98D5-4AE0-8FDD-208EC9478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143000"/>
            <a:ext cx="1143000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3366"/>
            </a:solidFill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dirty="0">
                <a:solidFill>
                  <a:srgbClr val="0000FE"/>
                </a:solidFill>
                <a:cs typeface="Arial" panose="020B0604020202020204" pitchFamily="34" charset="0"/>
              </a:rPr>
              <a:t>Class D</a:t>
            </a:r>
          </a:p>
        </p:txBody>
      </p:sp>
      <p:sp>
        <p:nvSpPr>
          <p:cNvPr id="59400" name="Text Box 8">
            <a:extLst>
              <a:ext uri="{FF2B5EF4-FFF2-40B4-BE49-F238E27FC236}">
                <a16:creationId xmlns:a16="http://schemas.microsoft.com/office/drawing/2014/main" id="{62FBB768-A025-483D-A63F-EF8190B1E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5550" y="5381625"/>
            <a:ext cx="1230313" cy="519113"/>
          </a:xfrm>
          <a:prstGeom prst="rect">
            <a:avLst/>
          </a:prstGeom>
          <a:solidFill>
            <a:schemeClr val="tx1">
              <a:alpha val="34117"/>
            </a:schemeClr>
          </a:solidFill>
          <a:ln w="152400">
            <a:solidFill>
              <a:srgbClr val="6F3635">
                <a:alpha val="39999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996633"/>
                </a:solidFill>
                <a:cs typeface="Arial" panose="020B0604020202020204" pitchFamily="34" charset="0"/>
              </a:rPr>
              <a:t>Class E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B1D1FC23-33E1-4533-A968-833F93EC0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939" y="4004750"/>
            <a:ext cx="2514600" cy="1477328"/>
          </a:xfrm>
          <a:prstGeom prst="rect">
            <a:avLst/>
          </a:prstGeom>
          <a:solidFill>
            <a:srgbClr val="9ED0C5"/>
          </a:solidFill>
          <a:ln w="25400">
            <a:solidFill>
              <a:srgbClr val="0000FE"/>
            </a:solidFill>
            <a:prstDash val="solid"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0" dirty="0">
                <a:solidFill>
                  <a:srgbClr val="0000FE"/>
                </a:solidFill>
                <a:cs typeface="Arial" panose="020B0604020202020204" pitchFamily="34" charset="0"/>
              </a:rPr>
              <a:t>Note ‘Victor’ Airways (</a:t>
            </a:r>
            <a:r>
              <a:rPr lang="en-US" altLang="en-US" sz="1800" b="0" dirty="0">
                <a:solidFill>
                  <a:srgbClr val="0000FE"/>
                </a:solidFill>
              </a:rPr>
              <a:t>e.g., V-63 below) … pilots may file VFR flight plans on those routes</a:t>
            </a:r>
            <a:endParaRPr lang="en-US" altLang="en-US" sz="1800" b="0" dirty="0">
              <a:solidFill>
                <a:srgbClr val="0000FE"/>
              </a:solidFill>
              <a:cs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C701E5B-8D0B-4658-882F-9A402F19F72B}"/>
              </a:ext>
            </a:extLst>
          </p:cNvPr>
          <p:cNvCxnSpPr>
            <a:cxnSpLocks/>
          </p:cNvCxnSpPr>
          <p:nvPr/>
        </p:nvCxnSpPr>
        <p:spPr>
          <a:xfrm>
            <a:off x="990600" y="5334000"/>
            <a:ext cx="457200" cy="685800"/>
          </a:xfrm>
          <a:prstGeom prst="straightConnector1">
            <a:avLst/>
          </a:prstGeom>
          <a:ln w="63500">
            <a:solidFill>
              <a:srgbClr val="0000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54321992-9C43-428A-A414-7180EBF5F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39" y="-24285"/>
            <a:ext cx="6511734" cy="633885"/>
          </a:xfrm>
          <a:solidFill>
            <a:schemeClr val="bg1"/>
          </a:solidFill>
          <a:effectLst>
            <a:softEdge rad="76200"/>
          </a:effectLst>
        </p:spPr>
        <p:txBody>
          <a:bodyPr/>
          <a:lstStyle/>
          <a:p>
            <a:r>
              <a:rPr lang="en-US" sz="3200" dirty="0"/>
              <a:t>Identifying Airspaces (</a:t>
            </a:r>
            <a:r>
              <a:rPr lang="en-US" sz="3200" dirty="0" err="1"/>
              <a:t>cont</a:t>
            </a:r>
            <a:r>
              <a:rPr lang="en-US" sz="3200" dirty="0"/>
              <a:t>)</a:t>
            </a: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3C6DEA8C-F408-4828-BFDD-6F109C894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6400" y="6251372"/>
            <a:ext cx="1566640" cy="369332"/>
          </a:xfrm>
          <a:prstGeom prst="rect">
            <a:avLst/>
          </a:prstGeom>
          <a:solidFill>
            <a:schemeClr val="bg1">
              <a:alpha val="30000"/>
            </a:schemeClr>
          </a:solidFill>
          <a:ln w="28575" cmpd="sng">
            <a:solidFill>
              <a:srgbClr val="003399"/>
            </a:solidFill>
            <a:prstDash val="solid"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0" dirty="0">
                <a:solidFill>
                  <a:srgbClr val="003399"/>
                </a:solidFill>
                <a:cs typeface="Arial" panose="020B0604020202020204" pitchFamily="34" charset="0"/>
              </a:rPr>
              <a:t>Wildlife Area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6A8F85B-5597-4E91-A417-E4B7D7AB3675}"/>
              </a:ext>
            </a:extLst>
          </p:cNvPr>
          <p:cNvCxnSpPr>
            <a:cxnSpLocks/>
          </p:cNvCxnSpPr>
          <p:nvPr/>
        </p:nvCxnSpPr>
        <p:spPr>
          <a:xfrm flipV="1">
            <a:off x="7535863" y="6111233"/>
            <a:ext cx="982335" cy="255994"/>
          </a:xfrm>
          <a:prstGeom prst="straightConnector1">
            <a:avLst/>
          </a:prstGeom>
          <a:ln w="635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CF2C0162-E940-41D0-A0C6-9C9499759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19" name="Text Box 3">
            <a:extLst>
              <a:ext uri="{FF2B5EF4-FFF2-40B4-BE49-F238E27FC236}">
                <a16:creationId xmlns:a16="http://schemas.microsoft.com/office/drawing/2014/main" id="{EAE6767B-A5B6-4C1D-8305-37AFD7AC5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2913" y="2089943"/>
            <a:ext cx="1143000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3366"/>
            </a:solidFill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dirty="0">
                <a:solidFill>
                  <a:srgbClr val="0000FE"/>
                </a:solidFill>
                <a:cs typeface="Arial" panose="020B0604020202020204" pitchFamily="34" charset="0"/>
              </a:rPr>
              <a:t>Class D</a:t>
            </a:r>
          </a:p>
        </p:txBody>
      </p:sp>
      <p:sp>
        <p:nvSpPr>
          <p:cNvPr id="60420" name="Text Box 4">
            <a:extLst>
              <a:ext uri="{FF2B5EF4-FFF2-40B4-BE49-F238E27FC236}">
                <a16:creationId xmlns:a16="http://schemas.microsoft.com/office/drawing/2014/main" id="{DE5B4B9F-049F-435C-8EB9-D0F4634AC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5638800"/>
            <a:ext cx="762000" cy="392113"/>
          </a:xfrm>
          <a:prstGeom prst="rect">
            <a:avLst/>
          </a:prstGeom>
          <a:solidFill>
            <a:schemeClr val="bg1"/>
          </a:solidFill>
          <a:ln w="25400">
            <a:solidFill>
              <a:srgbClr val="660033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660033"/>
                </a:solidFill>
                <a:cs typeface="Arial" panose="020B0604020202020204" pitchFamily="34" charset="0"/>
              </a:rPr>
              <a:t>MOA</a:t>
            </a:r>
          </a:p>
        </p:txBody>
      </p:sp>
      <p:sp>
        <p:nvSpPr>
          <p:cNvPr id="60421" name="Text Box 5">
            <a:extLst>
              <a:ext uri="{FF2B5EF4-FFF2-40B4-BE49-F238E27FC236}">
                <a16:creationId xmlns:a16="http://schemas.microsoft.com/office/drawing/2014/main" id="{FC89F636-83D1-43AF-8B2C-E01119AE9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648200"/>
            <a:ext cx="1230313" cy="519113"/>
          </a:xfrm>
          <a:prstGeom prst="rect">
            <a:avLst/>
          </a:prstGeom>
          <a:solidFill>
            <a:schemeClr val="bg1">
              <a:alpha val="34117"/>
            </a:schemeClr>
          </a:solidFill>
          <a:ln w="152400">
            <a:solidFill>
              <a:srgbClr val="6F3635">
                <a:alpha val="39999"/>
              </a:srgb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996633"/>
                </a:solidFill>
                <a:cs typeface="Arial" panose="020B0604020202020204" pitchFamily="34" charset="0"/>
              </a:rPr>
              <a:t>Class E</a:t>
            </a:r>
          </a:p>
        </p:txBody>
      </p:sp>
      <p:sp>
        <p:nvSpPr>
          <p:cNvPr id="60422" name="Text Box 6">
            <a:extLst>
              <a:ext uri="{FF2B5EF4-FFF2-40B4-BE49-F238E27FC236}">
                <a16:creationId xmlns:a16="http://schemas.microsoft.com/office/drawing/2014/main" id="{8223F8C2-D269-4A00-BEAB-4EF3F29F0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1219200"/>
            <a:ext cx="1230313" cy="519113"/>
          </a:xfrm>
          <a:prstGeom prst="rect">
            <a:avLst/>
          </a:prstGeom>
          <a:solidFill>
            <a:schemeClr val="bg1">
              <a:alpha val="34117"/>
            </a:schemeClr>
          </a:solidFill>
          <a:ln w="152400">
            <a:solidFill>
              <a:srgbClr val="6F3635">
                <a:alpha val="39999"/>
              </a:srgb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996633"/>
                </a:solidFill>
                <a:cs typeface="Arial" panose="020B0604020202020204" pitchFamily="34" charset="0"/>
              </a:rPr>
              <a:t>Class E</a:t>
            </a:r>
          </a:p>
        </p:txBody>
      </p:sp>
      <p:sp>
        <p:nvSpPr>
          <p:cNvPr id="60423" name="Text Box 7">
            <a:extLst>
              <a:ext uri="{FF2B5EF4-FFF2-40B4-BE49-F238E27FC236}">
                <a16:creationId xmlns:a16="http://schemas.microsoft.com/office/drawing/2014/main" id="{269146C2-C3EA-4DDB-851C-649011020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286000"/>
            <a:ext cx="1230313" cy="519113"/>
          </a:xfrm>
          <a:prstGeom prst="rect">
            <a:avLst/>
          </a:prstGeom>
          <a:solidFill>
            <a:schemeClr val="bg1">
              <a:alpha val="34117"/>
            </a:schemeClr>
          </a:solidFill>
          <a:ln w="152400">
            <a:solidFill>
              <a:srgbClr val="6F3635">
                <a:alpha val="39999"/>
              </a:srgb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996633"/>
                </a:solidFill>
                <a:cs typeface="Arial" panose="020B0604020202020204" pitchFamily="34" charset="0"/>
              </a:rPr>
              <a:t>Class E</a:t>
            </a:r>
          </a:p>
        </p:txBody>
      </p:sp>
      <p:sp>
        <p:nvSpPr>
          <p:cNvPr id="60424" name="Text Box 8">
            <a:extLst>
              <a:ext uri="{FF2B5EF4-FFF2-40B4-BE49-F238E27FC236}">
                <a16:creationId xmlns:a16="http://schemas.microsoft.com/office/drawing/2014/main" id="{949B2CBE-E84E-4078-BB4F-8366BEC4D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371600"/>
            <a:ext cx="1230313" cy="519113"/>
          </a:xfrm>
          <a:prstGeom prst="rect">
            <a:avLst/>
          </a:prstGeom>
          <a:solidFill>
            <a:schemeClr val="bg1">
              <a:alpha val="34117"/>
            </a:schemeClr>
          </a:solidFill>
          <a:ln w="152400">
            <a:solidFill>
              <a:srgbClr val="6F3635">
                <a:alpha val="39999"/>
              </a:srgb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996633"/>
                </a:solidFill>
                <a:cs typeface="Arial" panose="020B0604020202020204" pitchFamily="34" charset="0"/>
              </a:rPr>
              <a:t>Class E</a:t>
            </a:r>
          </a:p>
        </p:txBody>
      </p:sp>
      <p:sp>
        <p:nvSpPr>
          <p:cNvPr id="60425" name="Text Box 9" descr="Dark upward diagonal">
            <a:extLst>
              <a:ext uri="{FF2B5EF4-FFF2-40B4-BE49-F238E27FC236}">
                <a16:creationId xmlns:a16="http://schemas.microsoft.com/office/drawing/2014/main" id="{FB692080-0007-4C83-8349-4AB503417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200400"/>
            <a:ext cx="1752600" cy="6667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chemeClr val="bg1"/>
                </a:solidFill>
                <a:cs typeface="Arial" panose="020B0604020202020204" pitchFamily="34" charset="0"/>
              </a:rPr>
              <a:t>RESTRICTED AREAS</a:t>
            </a:r>
          </a:p>
        </p:txBody>
      </p:sp>
      <p:sp>
        <p:nvSpPr>
          <p:cNvPr id="60426" name="Text Box 10">
            <a:extLst>
              <a:ext uri="{FF2B5EF4-FFF2-40B4-BE49-F238E27FC236}">
                <a16:creationId xmlns:a16="http://schemas.microsoft.com/office/drawing/2014/main" id="{7E0AC5DF-ED10-4384-A99C-12CDE2D0F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572000"/>
            <a:ext cx="762000" cy="392113"/>
          </a:xfrm>
          <a:prstGeom prst="rect">
            <a:avLst/>
          </a:prstGeom>
          <a:solidFill>
            <a:schemeClr val="bg1"/>
          </a:solidFill>
          <a:ln w="25400">
            <a:solidFill>
              <a:srgbClr val="660033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660033"/>
                </a:solidFill>
                <a:cs typeface="Arial" panose="020B0604020202020204" pitchFamily="34" charset="0"/>
              </a:rPr>
              <a:t>MOA</a:t>
            </a:r>
          </a:p>
        </p:txBody>
      </p:sp>
      <p:sp>
        <p:nvSpPr>
          <p:cNvPr id="60427" name="Text Box 11">
            <a:extLst>
              <a:ext uri="{FF2B5EF4-FFF2-40B4-BE49-F238E27FC236}">
                <a16:creationId xmlns:a16="http://schemas.microsoft.com/office/drawing/2014/main" id="{5A545119-213C-4369-B27C-59EE29B82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4648200"/>
            <a:ext cx="762000" cy="392113"/>
          </a:xfrm>
          <a:prstGeom prst="rect">
            <a:avLst/>
          </a:prstGeom>
          <a:solidFill>
            <a:schemeClr val="bg1"/>
          </a:solidFill>
          <a:ln w="25400">
            <a:solidFill>
              <a:srgbClr val="660033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660033"/>
                </a:solidFill>
                <a:cs typeface="Arial" panose="020B0604020202020204" pitchFamily="34" charset="0"/>
              </a:rPr>
              <a:t>MOA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0F9AD4-E662-4663-81F2-783C96232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39" y="-24285"/>
            <a:ext cx="6511734" cy="633885"/>
          </a:xfrm>
          <a:solidFill>
            <a:schemeClr val="bg1"/>
          </a:solidFill>
          <a:effectLst>
            <a:softEdge rad="76200"/>
          </a:effectLst>
        </p:spPr>
        <p:txBody>
          <a:bodyPr/>
          <a:lstStyle/>
          <a:p>
            <a:r>
              <a:rPr lang="en-US" sz="3200" dirty="0"/>
              <a:t>Identifying Airspaces (</a:t>
            </a:r>
            <a:r>
              <a:rPr lang="en-US" sz="3200" dirty="0" err="1"/>
              <a:t>cont</a:t>
            </a:r>
            <a:r>
              <a:rPr lang="en-US" sz="3200" dirty="0"/>
              <a:t>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D13E7AF5-31EC-40FC-815B-666284B32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3" name="Text Box 3">
            <a:extLst>
              <a:ext uri="{FF2B5EF4-FFF2-40B4-BE49-F238E27FC236}">
                <a16:creationId xmlns:a16="http://schemas.microsoft.com/office/drawing/2014/main" id="{A2016791-A11E-43ED-9E3D-3051D50CB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864393"/>
            <a:ext cx="1143000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66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Class B</a:t>
            </a:r>
          </a:p>
        </p:txBody>
      </p:sp>
      <p:sp>
        <p:nvSpPr>
          <p:cNvPr id="61444" name="Text Box 4">
            <a:extLst>
              <a:ext uri="{FF2B5EF4-FFF2-40B4-BE49-F238E27FC236}">
                <a16:creationId xmlns:a16="http://schemas.microsoft.com/office/drawing/2014/main" id="{E5758468-8AB1-471B-948C-73F7B56B0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257800"/>
            <a:ext cx="1219200" cy="941388"/>
          </a:xfrm>
          <a:prstGeom prst="rect">
            <a:avLst/>
          </a:prstGeom>
          <a:solidFill>
            <a:schemeClr val="bg1"/>
          </a:solidFill>
          <a:ln w="25400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660033"/>
                </a:solidFill>
                <a:cs typeface="Arial" panose="020B0604020202020204" pitchFamily="34" charset="0"/>
              </a:rPr>
              <a:t>30 NM ‘Mode C’ line</a:t>
            </a:r>
          </a:p>
        </p:txBody>
      </p:sp>
      <p:sp>
        <p:nvSpPr>
          <p:cNvPr id="61445" name="Text Box 5">
            <a:extLst>
              <a:ext uri="{FF2B5EF4-FFF2-40B4-BE49-F238E27FC236}">
                <a16:creationId xmlns:a16="http://schemas.microsoft.com/office/drawing/2014/main" id="{53119840-D994-412D-8C37-12AB6259E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123" y="4449247"/>
            <a:ext cx="1143000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0070C0"/>
                </a:solidFill>
                <a:cs typeface="Arial" panose="020B0604020202020204" pitchFamily="34" charset="0"/>
              </a:rPr>
              <a:t>Class D</a:t>
            </a:r>
          </a:p>
        </p:txBody>
      </p:sp>
      <p:sp>
        <p:nvSpPr>
          <p:cNvPr id="61446" name="Text Box 6">
            <a:extLst>
              <a:ext uri="{FF2B5EF4-FFF2-40B4-BE49-F238E27FC236}">
                <a16:creationId xmlns:a16="http://schemas.microsoft.com/office/drawing/2014/main" id="{6108765A-F557-4F12-AC62-4ED2DF1A8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1676400"/>
            <a:ext cx="1143000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0070C0"/>
                </a:solidFill>
                <a:cs typeface="Arial" panose="020B0604020202020204" pitchFamily="34" charset="0"/>
              </a:rPr>
              <a:t>Class D</a:t>
            </a:r>
          </a:p>
        </p:txBody>
      </p:sp>
      <p:sp>
        <p:nvSpPr>
          <p:cNvPr id="61447" name="Text Box 7">
            <a:extLst>
              <a:ext uri="{FF2B5EF4-FFF2-40B4-BE49-F238E27FC236}">
                <a16:creationId xmlns:a16="http://schemas.microsoft.com/office/drawing/2014/main" id="{C4E2DD1B-146A-495F-BD1E-B8573FE27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5105400"/>
            <a:ext cx="1143000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0070C0"/>
                </a:solidFill>
                <a:cs typeface="Arial" panose="020B0604020202020204" pitchFamily="34" charset="0"/>
              </a:rPr>
              <a:t>Class D</a:t>
            </a:r>
          </a:p>
        </p:txBody>
      </p:sp>
      <p:sp>
        <p:nvSpPr>
          <p:cNvPr id="61448" name="Text Box 8">
            <a:extLst>
              <a:ext uri="{FF2B5EF4-FFF2-40B4-BE49-F238E27FC236}">
                <a16:creationId xmlns:a16="http://schemas.microsoft.com/office/drawing/2014/main" id="{D8A02047-4247-405C-902B-7193B9D8E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6863" y="2514600"/>
            <a:ext cx="1227137" cy="519113"/>
          </a:xfrm>
          <a:prstGeom prst="rect">
            <a:avLst/>
          </a:prstGeom>
          <a:solidFill>
            <a:schemeClr val="bg1"/>
          </a:solidFill>
          <a:ln w="152400">
            <a:solidFill>
              <a:srgbClr val="6F3635">
                <a:alpha val="39999"/>
              </a:srgb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996633"/>
                </a:solidFill>
                <a:cs typeface="Arial" panose="020B0604020202020204" pitchFamily="34" charset="0"/>
              </a:rPr>
              <a:t>Class E</a:t>
            </a:r>
          </a:p>
        </p:txBody>
      </p:sp>
      <p:sp>
        <p:nvSpPr>
          <p:cNvPr id="61449" name="Text Box 9">
            <a:extLst>
              <a:ext uri="{FF2B5EF4-FFF2-40B4-BE49-F238E27FC236}">
                <a16:creationId xmlns:a16="http://schemas.microsoft.com/office/drawing/2014/main" id="{2B418620-BB83-48F4-B999-64C337BB9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6863" y="5486400"/>
            <a:ext cx="1227137" cy="519113"/>
          </a:xfrm>
          <a:prstGeom prst="rect">
            <a:avLst/>
          </a:prstGeom>
          <a:solidFill>
            <a:schemeClr val="bg1"/>
          </a:solidFill>
          <a:ln w="152400">
            <a:solidFill>
              <a:srgbClr val="6F3635">
                <a:alpha val="39999"/>
              </a:srgb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996633"/>
                </a:solidFill>
                <a:cs typeface="Arial" panose="020B0604020202020204" pitchFamily="34" charset="0"/>
              </a:rPr>
              <a:t>Class E</a:t>
            </a:r>
          </a:p>
        </p:txBody>
      </p:sp>
      <p:sp>
        <p:nvSpPr>
          <p:cNvPr id="61450" name="Text Box 10">
            <a:extLst>
              <a:ext uri="{FF2B5EF4-FFF2-40B4-BE49-F238E27FC236}">
                <a16:creationId xmlns:a16="http://schemas.microsoft.com/office/drawing/2014/main" id="{84950DD4-CB1D-4876-8370-5558DF153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14800"/>
            <a:ext cx="1230313" cy="519113"/>
          </a:xfrm>
          <a:prstGeom prst="rect">
            <a:avLst/>
          </a:prstGeom>
          <a:solidFill>
            <a:schemeClr val="bg1"/>
          </a:solidFill>
          <a:ln w="152400">
            <a:solidFill>
              <a:srgbClr val="6F3635">
                <a:alpha val="39999"/>
              </a:srgb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996633"/>
                </a:solidFill>
                <a:cs typeface="Arial" panose="020B0604020202020204" pitchFamily="34" charset="0"/>
              </a:rPr>
              <a:t>Class E</a:t>
            </a:r>
          </a:p>
        </p:txBody>
      </p:sp>
      <p:sp>
        <p:nvSpPr>
          <p:cNvPr id="61451" name="Text Box 11">
            <a:extLst>
              <a:ext uri="{FF2B5EF4-FFF2-40B4-BE49-F238E27FC236}">
                <a16:creationId xmlns:a16="http://schemas.microsoft.com/office/drawing/2014/main" id="{9EF7D12B-281C-45FB-8D56-E82633145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974168"/>
            <a:ext cx="1230313" cy="519113"/>
          </a:xfrm>
          <a:prstGeom prst="rect">
            <a:avLst/>
          </a:prstGeom>
          <a:solidFill>
            <a:schemeClr val="bg1"/>
          </a:solidFill>
          <a:ln w="152400">
            <a:solidFill>
              <a:srgbClr val="6F3635">
                <a:alpha val="39999"/>
              </a:srgb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996633"/>
                </a:solidFill>
                <a:cs typeface="Arial" panose="020B0604020202020204" pitchFamily="34" charset="0"/>
              </a:rPr>
              <a:t>Class E</a:t>
            </a:r>
          </a:p>
        </p:txBody>
      </p:sp>
      <p:sp>
        <p:nvSpPr>
          <p:cNvPr id="61452" name="Text Box 12">
            <a:extLst>
              <a:ext uri="{FF2B5EF4-FFF2-40B4-BE49-F238E27FC236}">
                <a16:creationId xmlns:a16="http://schemas.microsoft.com/office/drawing/2014/main" id="{6D239279-C9AD-4A21-A49E-C08A3204D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066800"/>
            <a:ext cx="1230313" cy="519113"/>
          </a:xfrm>
          <a:prstGeom prst="rect">
            <a:avLst/>
          </a:prstGeom>
          <a:solidFill>
            <a:schemeClr val="bg1"/>
          </a:solidFill>
          <a:ln w="152400">
            <a:solidFill>
              <a:srgbClr val="6F3635">
                <a:alpha val="39999"/>
              </a:srgb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996633"/>
                </a:solidFill>
                <a:cs typeface="Arial" panose="020B0604020202020204" pitchFamily="34" charset="0"/>
              </a:rPr>
              <a:t>Class 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56BA6E1-ED39-4929-BCF4-11359593C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39" y="-24285"/>
            <a:ext cx="6511734" cy="633885"/>
          </a:xfrm>
          <a:solidFill>
            <a:schemeClr val="bg1"/>
          </a:solidFill>
          <a:effectLst>
            <a:softEdge rad="76200"/>
          </a:effectLst>
        </p:spPr>
        <p:txBody>
          <a:bodyPr/>
          <a:lstStyle/>
          <a:p>
            <a:r>
              <a:rPr lang="en-US" sz="3200" dirty="0"/>
              <a:t>Identifying Airspaces (</a:t>
            </a:r>
            <a:r>
              <a:rPr lang="en-US" sz="3200" dirty="0" err="1"/>
              <a:t>cont</a:t>
            </a:r>
            <a:r>
              <a:rPr lang="en-US" sz="3200" dirty="0"/>
              <a:t>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370AA0-13BA-4C23-94A0-5B1B2DC069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33" t="18889" r="31728" b="1148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F7207B1-B097-4A58-BADD-D831411D5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6511734" cy="633885"/>
          </a:xfrm>
          <a:solidFill>
            <a:schemeClr val="bg1"/>
          </a:solidFill>
          <a:effectLst>
            <a:softEdge rad="76200"/>
          </a:effectLst>
        </p:spPr>
        <p:txBody>
          <a:bodyPr/>
          <a:lstStyle/>
          <a:p>
            <a:r>
              <a:rPr lang="en-US" sz="3600" dirty="0"/>
              <a:t>Identifying Airspaces (</a:t>
            </a:r>
            <a:r>
              <a:rPr lang="en-US" sz="3600" dirty="0" err="1"/>
              <a:t>cont</a:t>
            </a:r>
            <a:r>
              <a:rPr lang="en-US" sz="3600" dirty="0"/>
              <a:t>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988653A-1557-4FA1-815B-98F82DFF4108}"/>
              </a:ext>
            </a:extLst>
          </p:cNvPr>
          <p:cNvSpPr txBox="1">
            <a:spLocks/>
          </p:cNvSpPr>
          <p:nvPr/>
        </p:nvSpPr>
        <p:spPr bwMode="auto">
          <a:xfrm>
            <a:off x="848139" y="-24285"/>
            <a:ext cx="6511734" cy="6338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762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200" dirty="0"/>
              <a:t>Identifying Airspaces (</a:t>
            </a:r>
            <a:r>
              <a:rPr lang="en-US" sz="3200" dirty="0" err="1"/>
              <a:t>cont</a:t>
            </a:r>
            <a:r>
              <a:rPr lang="en-US" sz="3200" dirty="0"/>
              <a:t>)</a:t>
            </a:r>
          </a:p>
        </p:txBody>
      </p:sp>
      <p:sp>
        <p:nvSpPr>
          <p:cNvPr id="14" name="Text Box 9" descr="Dark upward diagonal">
            <a:extLst>
              <a:ext uri="{FF2B5EF4-FFF2-40B4-BE49-F238E27FC236}">
                <a16:creationId xmlns:a16="http://schemas.microsoft.com/office/drawing/2014/main" id="{B9F13454-2D29-469A-9DCF-8B337F2D4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1828800"/>
            <a:ext cx="1752600" cy="646331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dirty="0">
                <a:solidFill>
                  <a:schemeClr val="bg1"/>
                </a:solidFill>
              </a:rPr>
              <a:t>PROHIBITED AREA</a:t>
            </a:r>
            <a:endParaRPr lang="en-US" altLang="en-US" sz="1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DD39637-8EB6-456B-A15C-DCF704B5E75B}"/>
              </a:ext>
            </a:extLst>
          </p:cNvPr>
          <p:cNvCxnSpPr>
            <a:cxnSpLocks/>
          </p:cNvCxnSpPr>
          <p:nvPr/>
        </p:nvCxnSpPr>
        <p:spPr>
          <a:xfrm>
            <a:off x="3886200" y="2362200"/>
            <a:ext cx="914400" cy="762000"/>
          </a:xfrm>
          <a:prstGeom prst="straightConnector1">
            <a:avLst/>
          </a:prstGeom>
          <a:ln w="88900">
            <a:solidFill>
              <a:srgbClr val="2F3A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345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0EB36-A093-41EF-9584-E8A372772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950" y="-24286"/>
            <a:ext cx="6076950" cy="1033936"/>
          </a:xfrm>
        </p:spPr>
        <p:txBody>
          <a:bodyPr/>
          <a:lstStyle/>
          <a:p>
            <a:r>
              <a:rPr lang="en-US" sz="3200" dirty="0"/>
              <a:t>On-line Airspace Review </a:t>
            </a:r>
            <a:r>
              <a:rPr lang="en-US" sz="2400" dirty="0">
                <a:hlinkClick r:id="rId2"/>
              </a:rPr>
              <a:t>http://www.skyvector.com/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C67ADB-0837-FB20-53E8-93CCD4327D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65" t="18124" r="21250" b="10573"/>
          <a:stretch/>
        </p:blipFill>
        <p:spPr>
          <a:xfrm>
            <a:off x="521109" y="1229033"/>
            <a:ext cx="7810500" cy="555578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E190B62-A21E-BCA1-6D1B-F0B4CF388529}"/>
              </a:ext>
            </a:extLst>
          </p:cNvPr>
          <p:cNvSpPr txBox="1">
            <a:spLocks/>
          </p:cNvSpPr>
          <p:nvPr/>
        </p:nvSpPr>
        <p:spPr>
          <a:xfrm>
            <a:off x="521109" y="4925961"/>
            <a:ext cx="7810500" cy="18588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1600" b="0" dirty="0">
                <a:solidFill>
                  <a:schemeClr val="tx1"/>
                </a:solidFill>
              </a:rPr>
              <a:t>Example here is KXNA, a </a:t>
            </a:r>
            <a:r>
              <a:rPr lang="en-US" sz="1600" b="0" dirty="0">
                <a:solidFill>
                  <a:srgbClr val="CC0066"/>
                </a:solidFill>
              </a:rPr>
              <a:t>Class C</a:t>
            </a:r>
            <a:r>
              <a:rPr lang="en-US" sz="1600" b="0" dirty="0">
                <a:solidFill>
                  <a:schemeClr val="tx1"/>
                </a:solidFill>
              </a:rPr>
              <a:t> airport in NW AR with multiple </a:t>
            </a:r>
            <a:r>
              <a:rPr lang="en-US" sz="1600" b="0" dirty="0">
                <a:solidFill>
                  <a:srgbClr val="0070C0"/>
                </a:solidFill>
              </a:rPr>
              <a:t>Class D </a:t>
            </a:r>
            <a:r>
              <a:rPr lang="en-US" sz="1600" b="0" dirty="0">
                <a:solidFill>
                  <a:schemeClr val="tx1"/>
                </a:solidFill>
              </a:rPr>
              <a:t>and various </a:t>
            </a:r>
            <a:r>
              <a:rPr lang="en-US" sz="1600" b="0" dirty="0">
                <a:solidFill>
                  <a:srgbClr val="CC0066"/>
                </a:solidFill>
              </a:rPr>
              <a:t>uncontrolled fields </a:t>
            </a:r>
            <a:r>
              <a:rPr lang="en-US" sz="1600" b="0" dirty="0">
                <a:solidFill>
                  <a:schemeClr val="tx1"/>
                </a:solidFill>
              </a:rPr>
              <a:t>surrounding.  Recommend instructors/students use the ‘World VFR’ (or e.g., Kansas City) ‘Sectional’ map button at the top right, to step through multiple examples of Class B, C, D, E-Surface, and G airports/airspaces around the nation.  </a:t>
            </a:r>
            <a:r>
              <a:rPr lang="en-US" sz="1600" b="0" dirty="0">
                <a:solidFill>
                  <a:schemeClr val="tx1"/>
                </a:solidFill>
                <a:highlight>
                  <a:srgbClr val="FFFF00"/>
                </a:highlight>
              </a:rPr>
              <a:t>Discussion:  Note how this newer airspace was designed with a wide encompassing Class E ‘dip’ around the controlled airports.</a:t>
            </a:r>
          </a:p>
        </p:txBody>
      </p:sp>
    </p:spTree>
    <p:extLst>
      <p:ext uri="{BB962C8B-B14F-4D97-AF65-F5344CB8AC3E}">
        <p14:creationId xmlns:p14="http://schemas.microsoft.com/office/powerpoint/2010/main" val="856268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B226B1A-6D83-4BB1-840A-6876B4506F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96181" y="26119"/>
            <a:ext cx="5860026" cy="742507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tx1"/>
                </a:solidFill>
              </a:rPr>
              <a:t>Review &amp; Summary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CC3D240E-BCCE-4FDB-8A36-450632B89A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9144000" cy="5162107"/>
          </a:xfrm>
          <a:effectLst>
            <a:outerShdw dist="50800" dir="2400000" sx="75000" sy="75000" algn="ctr" rotWithShape="0">
              <a:srgbClr val="000000"/>
            </a:outerShdw>
          </a:effectLst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800" b="0" dirty="0"/>
              <a:t>Understand the U.S. National Airspace System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800" b="0" dirty="0"/>
              <a:t>Be able to list and define all classes of U.S. airspace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800" b="0" dirty="0"/>
              <a:t>Know VFR weather (visibility and cloud clearance), equipment, and ATC clearance requirements for each airspace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800" b="0" dirty="0"/>
              <a:t>Be able to determine from a sectional map, what airspace a pilot is in at any point/altitude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800" b="0" dirty="0"/>
              <a:t>Know sources for airspace study including Skyvector.com, The AIM, (and FARs Part 91, which is a later lesson)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b="0" dirty="0"/>
              <a:t>Quiz to follow…</a:t>
            </a:r>
            <a:endParaRPr lang="en-US" altLang="en-US" sz="1800" b="0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altLang="en-US" sz="1800" b="0" dirty="0">
              <a:latin typeface="Comic Sans MS" panose="030F0702030302020204" pitchFamily="66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1800" b="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altLang="en-US" sz="1800" b="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570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EFFF08-64D9-4AD6-995A-D236F537C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103770"/>
            <a:ext cx="9144000" cy="573899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6D7976B-FBBB-41FE-ABA3-B29E1F2BD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236" y="5060372"/>
            <a:ext cx="9153236" cy="1785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n w="25400">
                  <a:noFill/>
                </a:ln>
                <a:solidFill>
                  <a:schemeClr val="bg1"/>
                </a:solidFill>
              </a:rPr>
              <a:t>Next Up: Navigation &amp; Flight Planning</a:t>
            </a:r>
          </a:p>
          <a:p>
            <a:r>
              <a:rPr lang="en-US" altLang="en-US" sz="3200" b="1" dirty="0">
                <a:ln w="25400">
                  <a:noFill/>
                </a:ln>
                <a:solidFill>
                  <a:schemeClr val="bg1"/>
                </a:solidFill>
              </a:rPr>
              <a:t>Ref: PHAK Chapter 16 &amp; Skyvector.com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A72E0DB-950D-4D4F-8331-3EECD464D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0"/>
            <a:ext cx="5257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chemeClr val="tx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08404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0E73C67-ED90-40B5-993A-EEBAF2E192A7}"/>
              </a:ext>
            </a:extLst>
          </p:cNvPr>
          <p:cNvSpPr txBox="1">
            <a:spLocks/>
          </p:cNvSpPr>
          <p:nvPr/>
        </p:nvSpPr>
        <p:spPr bwMode="auto">
          <a:xfrm>
            <a:off x="1691147" y="1"/>
            <a:ext cx="5584723" cy="67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Key References</a:t>
            </a:r>
          </a:p>
        </p:txBody>
      </p:sp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62A85489-92AB-4F2E-88F5-5768974FE5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67" t="15926" r="25833" b="7037"/>
          <a:stretch/>
        </p:blipFill>
        <p:spPr>
          <a:xfrm>
            <a:off x="170243" y="998762"/>
            <a:ext cx="4394428" cy="58592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799110-500F-0913-5B80-F75204EA717C}"/>
              </a:ext>
            </a:extLst>
          </p:cNvPr>
          <p:cNvSpPr txBox="1">
            <a:spLocks/>
          </p:cNvSpPr>
          <p:nvPr/>
        </p:nvSpPr>
        <p:spPr bwMode="auto">
          <a:xfrm>
            <a:off x="297677" y="5220928"/>
            <a:ext cx="2189885" cy="15329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1600" b="0" dirty="0">
                <a:solidFill>
                  <a:schemeClr val="tx1"/>
                </a:solidFill>
                <a:hlinkClick r:id="rId4"/>
              </a:rPr>
              <a:t>https://www.faa.gov/regulations_policies/handbooks_manuals/aviation/phak/media/17_phak_ch15.pdf</a:t>
            </a:r>
            <a:endParaRPr lang="en-US" sz="1600" b="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355C2D-49A3-DB92-028A-FC7A37AE4B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226" t="17933" r="28387" b="10383"/>
          <a:stretch/>
        </p:blipFill>
        <p:spPr>
          <a:xfrm>
            <a:off x="4792723" y="998762"/>
            <a:ext cx="4060723" cy="57680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C815A3-2A3A-5BE0-B650-B2381B754E03}"/>
              </a:ext>
            </a:extLst>
          </p:cNvPr>
          <p:cNvSpPr txBox="1"/>
          <p:nvPr/>
        </p:nvSpPr>
        <p:spPr>
          <a:xfrm>
            <a:off x="5382658" y="5156417"/>
            <a:ext cx="2880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6"/>
              </a:rPr>
              <a:t>https://www.faa.gov/air_traffic/publications/media/aim_bsc_w_chg_1_2_dtd_5-19-22.pdf</a:t>
            </a:r>
            <a:r>
              <a:rPr lang="en-US" sz="1600" dirty="0"/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B226B1A-6D83-4BB1-840A-6876B4506F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502" y="26119"/>
            <a:ext cx="5763547" cy="742507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tx1"/>
                </a:solidFill>
              </a:rPr>
              <a:t>Overview &amp; Objectives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CC3D240E-BCCE-4FDB-8A36-450632B89A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144000" cy="5314507"/>
          </a:xfrm>
          <a:effectLst>
            <a:outerShdw dist="50800" dir="2400000" sx="75000" sy="75000" algn="ctr" rotWithShape="0">
              <a:srgbClr val="000000"/>
            </a:outerShdw>
          </a:effectLst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600" b="0" dirty="0"/>
              <a:t>Understand the U.S. National Airspace System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600" b="0" dirty="0"/>
              <a:t>Be able to list and define all classes of U.S. airspace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600" b="0" dirty="0"/>
              <a:t>Know VFR weather (visibility and cloud clearance), equipment, and ATC clearance requirements for each airspace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600" b="0" dirty="0"/>
              <a:t>Be able to determine from a sectional map, what airspace a pilot is in at any point/altitude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600" b="0" dirty="0"/>
              <a:t>Know sources for airspace study including Skyvector.com, the AIM, (and FARs Part 91 which is a later lesson)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600" b="0" dirty="0"/>
              <a:t>Lesson Review &amp; Summary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600" b="0" dirty="0"/>
              <a:t>Questions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600" b="0" dirty="0"/>
              <a:t>Quiz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altLang="en-US" sz="1600" b="0" dirty="0">
              <a:latin typeface="Comic Sans MS" panose="030F0702030302020204" pitchFamily="66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1600" b="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altLang="en-US" sz="1600" b="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430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>
              <a:ext uri="{FF2B5EF4-FFF2-40B4-BE49-F238E27FC236}">
                <a16:creationId xmlns:a16="http://schemas.microsoft.com/office/drawing/2014/main" id="{CC3D240E-BCCE-4FDB-8A36-450632B89A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97858"/>
            <a:ext cx="9144000" cy="5540649"/>
          </a:xfrm>
          <a:effectLst>
            <a:outerShdw dist="50800" dir="2400000" sx="75000" sy="75000" algn="ctr" rotWithShape="0">
              <a:srgbClr val="000000"/>
            </a:outerShdw>
          </a:effectLst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600" b="0" dirty="0"/>
              <a:t>Airspaces are designated to support VFR, IFR, Military Training, GA, Airlines, etc.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600" b="0" dirty="0"/>
              <a:t>Controlled airspace includes: A, B, C, D, E airspaces (maps/graphics later)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600" b="0" dirty="0"/>
              <a:t>A = High ‘Altitude’ (18,000’ MSL/FL180 up to FL600) … IFR flight only</a:t>
            </a:r>
            <a:endParaRPr lang="en-US" altLang="en-US" sz="1400" b="0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600" b="0" dirty="0"/>
              <a:t>Airports w/ ATC control are B (‘</a:t>
            </a:r>
            <a:r>
              <a:rPr lang="en-US" altLang="en-US" sz="1600" b="0" u="sng" dirty="0"/>
              <a:t>B</a:t>
            </a:r>
            <a:r>
              <a:rPr lang="en-US" altLang="en-US" sz="1600" b="0" dirty="0"/>
              <a:t>ig &amp; </a:t>
            </a:r>
            <a:r>
              <a:rPr lang="en-US" altLang="en-US" sz="1600" b="0" u="sng" dirty="0"/>
              <a:t>B</a:t>
            </a:r>
            <a:r>
              <a:rPr lang="en-US" altLang="en-US" sz="1600" b="0" dirty="0"/>
              <a:t>usy’), C (‘</a:t>
            </a:r>
            <a:r>
              <a:rPr lang="en-US" altLang="en-US" sz="1600" b="0" u="sng" dirty="0"/>
              <a:t>C</a:t>
            </a:r>
            <a:r>
              <a:rPr lang="en-US" altLang="en-US" sz="1600" b="0" dirty="0"/>
              <a:t>ontinuous Ops’), D (‘</a:t>
            </a:r>
            <a:r>
              <a:rPr lang="en-US" altLang="en-US" sz="1600" b="0" u="sng" dirty="0"/>
              <a:t>D</a:t>
            </a:r>
            <a:r>
              <a:rPr lang="en-US" altLang="en-US" sz="1600" b="0" dirty="0"/>
              <a:t>aytime Tower’)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600" b="0" dirty="0"/>
              <a:t>Key airspaces for VFR pilots for local training and XC are E and G</a:t>
            </a:r>
          </a:p>
          <a:p>
            <a:pPr marL="631825" lvl="1" indent="-2841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400" b="0" dirty="0"/>
              <a:t>E is controlled airspace (read as ‘controllable’) airspace from 1201’ AGL to 17,999’ MSL (E varies)</a:t>
            </a:r>
          </a:p>
          <a:p>
            <a:pPr marL="631825" lvl="1" indent="-2841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400" b="0" dirty="0"/>
              <a:t>G is ‘</a:t>
            </a:r>
            <a:r>
              <a:rPr lang="en-US" altLang="en-US" sz="1400" b="0" dirty="0">
                <a:latin typeface="Chiller" panose="04020404031007020602" pitchFamily="82" charset="0"/>
              </a:rPr>
              <a:t>UNCONTROLLED’</a:t>
            </a:r>
            <a:r>
              <a:rPr lang="en-US" altLang="en-US" sz="1400" b="0" dirty="0"/>
              <a:t> airspace surface to 1200’ AGL (G also varies … more to follow)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600" b="0" dirty="0"/>
              <a:t>Military Operations Areas: VFR military training (e.g., “Eagle MOA”)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400" b="0" dirty="0"/>
              <a:t>Legal for VFR pilot to fly in with extremes caution if active … </a:t>
            </a:r>
            <a:r>
              <a:rPr lang="en-US" altLang="en-US" sz="1400" b="0" dirty="0">
                <a:solidFill>
                  <a:srgbClr val="CC0066"/>
                </a:solidFill>
              </a:rPr>
              <a:t>magenta hashed areas ///////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600" b="0" dirty="0"/>
              <a:t>Restricted Areas: Military Weapons Ranges (e.g., “R-5303A”)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400" b="0" dirty="0"/>
              <a:t>Pilots may not fly through restricted areas w/o ATC Clearance … </a:t>
            </a:r>
            <a:r>
              <a:rPr lang="en-US" altLang="en-US" sz="1400" b="0" dirty="0">
                <a:solidFill>
                  <a:srgbClr val="0070C0"/>
                </a:solidFill>
              </a:rPr>
              <a:t>blue hashed areas ///////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600" b="0" dirty="0"/>
              <a:t>Prohibited Areas: Is what it says…don’t go there (e.g., “P-79”) … </a:t>
            </a:r>
            <a:r>
              <a:rPr lang="en-US" altLang="en-US" sz="1600" b="0" dirty="0">
                <a:solidFill>
                  <a:srgbClr val="0070C0"/>
                </a:solidFill>
              </a:rPr>
              <a:t>heavily marked/obvious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600" b="0" dirty="0"/>
              <a:t>National Parks and Wildlife Refuges (“Buffalo Wildlife Refuge”) … </a:t>
            </a:r>
            <a:r>
              <a:rPr lang="en-US" altLang="en-US" sz="1600" b="0" dirty="0">
                <a:solidFill>
                  <a:srgbClr val="0070C0"/>
                </a:solidFill>
              </a:rPr>
              <a:t>dotted/circled/blue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400" b="0" dirty="0"/>
              <a:t>No fly &lt; 2,000’ AGL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altLang="en-US" sz="1600" b="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1600" b="0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altLang="en-US" sz="1600" b="0" dirty="0"/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5B226B1A-6D83-4BB1-840A-6876B4506F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9368" y="-3314"/>
            <a:ext cx="6115664" cy="765314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tx1"/>
                </a:solidFill>
              </a:rPr>
              <a:t>Key Airspace Discussion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F6EDB4-773D-FBD9-BEAF-427277D64DEA}"/>
              </a:ext>
            </a:extLst>
          </p:cNvPr>
          <p:cNvGrpSpPr/>
          <p:nvPr/>
        </p:nvGrpSpPr>
        <p:grpSpPr>
          <a:xfrm>
            <a:off x="8032955" y="5919018"/>
            <a:ext cx="678426" cy="462117"/>
            <a:chOff x="8337755" y="6017341"/>
            <a:chExt cx="678426" cy="46211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0BC4473E-7880-7AB7-1EAD-4CADBF2CA4E6}"/>
                </a:ext>
              </a:extLst>
            </p:cNvPr>
            <p:cNvSpPr/>
            <p:nvPr/>
          </p:nvSpPr>
          <p:spPr>
            <a:xfrm>
              <a:off x="8337755" y="6017341"/>
              <a:ext cx="678426" cy="462117"/>
            </a:xfrm>
            <a:custGeom>
              <a:avLst/>
              <a:gdLst>
                <a:gd name="connsiteX0" fmla="*/ 0 w 678426"/>
                <a:gd name="connsiteY0" fmla="*/ 88490 h 403123"/>
                <a:gd name="connsiteX1" fmla="*/ 314632 w 678426"/>
                <a:gd name="connsiteY1" fmla="*/ 0 h 403123"/>
                <a:gd name="connsiteX2" fmla="*/ 599768 w 678426"/>
                <a:gd name="connsiteY2" fmla="*/ 226142 h 403123"/>
                <a:gd name="connsiteX3" fmla="*/ 678426 w 678426"/>
                <a:gd name="connsiteY3" fmla="*/ 403123 h 403123"/>
                <a:gd name="connsiteX4" fmla="*/ 196645 w 678426"/>
                <a:gd name="connsiteY4" fmla="*/ 373626 h 403123"/>
                <a:gd name="connsiteX5" fmla="*/ 0 w 678426"/>
                <a:gd name="connsiteY5" fmla="*/ 304800 h 403123"/>
                <a:gd name="connsiteX6" fmla="*/ 0 w 678426"/>
                <a:gd name="connsiteY6" fmla="*/ 88490 h 40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426" h="403123">
                  <a:moveTo>
                    <a:pt x="0" y="88490"/>
                  </a:moveTo>
                  <a:lnTo>
                    <a:pt x="314632" y="0"/>
                  </a:lnTo>
                  <a:lnTo>
                    <a:pt x="599768" y="226142"/>
                  </a:lnTo>
                  <a:lnTo>
                    <a:pt x="678426" y="403123"/>
                  </a:lnTo>
                  <a:lnTo>
                    <a:pt x="196645" y="373626"/>
                  </a:lnTo>
                  <a:lnTo>
                    <a:pt x="0" y="304800"/>
                  </a:lnTo>
                  <a:lnTo>
                    <a:pt x="0" y="88490"/>
                  </a:lnTo>
                  <a:close/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C146A0C-56D6-DCE1-EDF3-D3BB71235FCB}"/>
                </a:ext>
              </a:extLst>
            </p:cNvPr>
            <p:cNvSpPr/>
            <p:nvPr/>
          </p:nvSpPr>
          <p:spPr>
            <a:xfrm>
              <a:off x="8396749" y="6086169"/>
              <a:ext cx="526026" cy="334297"/>
            </a:xfrm>
            <a:custGeom>
              <a:avLst/>
              <a:gdLst>
                <a:gd name="connsiteX0" fmla="*/ 0 w 678426"/>
                <a:gd name="connsiteY0" fmla="*/ 88490 h 403123"/>
                <a:gd name="connsiteX1" fmla="*/ 314632 w 678426"/>
                <a:gd name="connsiteY1" fmla="*/ 0 h 403123"/>
                <a:gd name="connsiteX2" fmla="*/ 599768 w 678426"/>
                <a:gd name="connsiteY2" fmla="*/ 226142 h 403123"/>
                <a:gd name="connsiteX3" fmla="*/ 678426 w 678426"/>
                <a:gd name="connsiteY3" fmla="*/ 403123 h 403123"/>
                <a:gd name="connsiteX4" fmla="*/ 196645 w 678426"/>
                <a:gd name="connsiteY4" fmla="*/ 373626 h 403123"/>
                <a:gd name="connsiteX5" fmla="*/ 0 w 678426"/>
                <a:gd name="connsiteY5" fmla="*/ 304800 h 403123"/>
                <a:gd name="connsiteX6" fmla="*/ 0 w 678426"/>
                <a:gd name="connsiteY6" fmla="*/ 88490 h 40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426" h="403123">
                  <a:moveTo>
                    <a:pt x="0" y="88490"/>
                  </a:moveTo>
                  <a:lnTo>
                    <a:pt x="314632" y="0"/>
                  </a:lnTo>
                  <a:lnTo>
                    <a:pt x="599768" y="226142"/>
                  </a:lnTo>
                  <a:lnTo>
                    <a:pt x="678426" y="403123"/>
                  </a:lnTo>
                  <a:lnTo>
                    <a:pt x="196645" y="373626"/>
                  </a:lnTo>
                  <a:lnTo>
                    <a:pt x="0" y="304800"/>
                  </a:lnTo>
                  <a:lnTo>
                    <a:pt x="0" y="88490"/>
                  </a:lnTo>
                  <a:close/>
                </a:path>
              </a:pathLst>
            </a:custGeom>
            <a:noFill/>
            <a:ln w="19050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5169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4D2D29E-461B-4A16-8629-94E8117CA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" b="6220"/>
          <a:stretch/>
        </p:blipFill>
        <p:spPr bwMode="auto">
          <a:xfrm>
            <a:off x="0" y="1076394"/>
            <a:ext cx="9144000" cy="574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150920-00CA-4302-9363-6AD03B2CB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832" y="0"/>
            <a:ext cx="5619443" cy="1076394"/>
          </a:xfrm>
          <a:noFill/>
        </p:spPr>
        <p:txBody>
          <a:bodyPr/>
          <a:lstStyle/>
          <a:p>
            <a:r>
              <a:rPr lang="en-US" sz="3200" dirty="0">
                <a:latin typeface="+mn-lt"/>
              </a:rPr>
              <a:t>ATC ‘Center’ Boundaries </a:t>
            </a:r>
            <a:br>
              <a:rPr lang="en-US" sz="3200" dirty="0">
                <a:latin typeface="+mn-lt"/>
              </a:rPr>
            </a:br>
            <a:r>
              <a:rPr lang="en-US" sz="2400" dirty="0">
                <a:latin typeface="+mn-lt"/>
              </a:rPr>
              <a:t>(reference only)</a:t>
            </a:r>
            <a:endParaRPr lang="en-US" sz="3200" dirty="0">
              <a:latin typeface="+mn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5FA3578-08D1-2B57-95D6-D8ABAB468272}"/>
              </a:ext>
            </a:extLst>
          </p:cNvPr>
          <p:cNvSpPr txBox="1">
            <a:spLocks/>
          </p:cNvSpPr>
          <p:nvPr/>
        </p:nvSpPr>
        <p:spPr>
          <a:xfrm>
            <a:off x="2190750" y="5857875"/>
            <a:ext cx="6810375" cy="71527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000" b="0" dirty="0">
                <a:latin typeface="+mn-lt"/>
              </a:rPr>
              <a:t>We can use ATC Center or Regional Approach Controllers for ‘flight following’ during cross-country flights</a:t>
            </a:r>
            <a:endParaRPr lang="en-US" sz="32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479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FBC82-07F1-4C6B-8819-187B1394D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528" y="-24285"/>
            <a:ext cx="5993051" cy="756122"/>
          </a:xfrm>
        </p:spPr>
        <p:txBody>
          <a:bodyPr/>
          <a:lstStyle/>
          <a:p>
            <a:r>
              <a:rPr lang="en-US" sz="3200" dirty="0"/>
              <a:t>Airspace Aquarium</a:t>
            </a:r>
          </a:p>
        </p:txBody>
      </p:sp>
      <p:pic>
        <p:nvPicPr>
          <p:cNvPr id="4" name="Picture 2" descr="Image result for faa airspace classification chart">
            <a:extLst>
              <a:ext uri="{FF2B5EF4-FFF2-40B4-BE49-F238E27FC236}">
                <a16:creationId xmlns:a16="http://schemas.microsoft.com/office/drawing/2014/main" id="{3AFE8054-07DE-4531-A3B9-DF0F12A2D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1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10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BBB61F27-8620-4900-90E6-00A3DF2B9374}"/>
              </a:ext>
            </a:extLst>
          </p:cNvPr>
          <p:cNvGrpSpPr/>
          <p:nvPr/>
        </p:nvGrpSpPr>
        <p:grpSpPr>
          <a:xfrm>
            <a:off x="66368" y="26499"/>
            <a:ext cx="9067800" cy="6805002"/>
            <a:chOff x="638820" y="626128"/>
            <a:chExt cx="7866359" cy="680500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1901604-DC23-4CC0-ADE2-D5BC8BF6F16F}"/>
                </a:ext>
              </a:extLst>
            </p:cNvPr>
            <p:cNvGrpSpPr/>
            <p:nvPr/>
          </p:nvGrpSpPr>
          <p:grpSpPr>
            <a:xfrm>
              <a:off x="638820" y="626128"/>
              <a:ext cx="7866359" cy="6805002"/>
              <a:chOff x="634381" y="24063"/>
              <a:chExt cx="7866359" cy="6805002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765E235-20FA-4574-BD22-88E66CF51DE2}"/>
                  </a:ext>
                </a:extLst>
              </p:cNvPr>
              <p:cNvGrpSpPr/>
              <p:nvPr/>
            </p:nvGrpSpPr>
            <p:grpSpPr>
              <a:xfrm>
                <a:off x="643260" y="44681"/>
                <a:ext cx="7848601" cy="6784384"/>
                <a:chOff x="647699" y="28113"/>
                <a:chExt cx="7848601" cy="6784384"/>
              </a:xfrm>
            </p:grpSpPr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B2C7178C-A5A4-49DD-9700-A9326B7401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8333" t="12963" r="12500" b="11481"/>
                <a:stretch/>
              </p:blipFill>
              <p:spPr>
                <a:xfrm>
                  <a:off x="647699" y="28113"/>
                  <a:ext cx="7848601" cy="6784384"/>
                </a:xfrm>
                <a:prstGeom prst="rect">
                  <a:avLst/>
                </a:prstGeom>
              </p:spPr>
            </p:pic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AC410FC-9EB5-4E78-B606-AED52A95F9BA}"/>
                    </a:ext>
                  </a:extLst>
                </p:cNvPr>
                <p:cNvSpPr txBox="1"/>
                <p:nvPr/>
              </p:nvSpPr>
              <p:spPr>
                <a:xfrm>
                  <a:off x="1074820" y="639055"/>
                  <a:ext cx="280737" cy="276999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09E51F2-4367-4BA7-9998-84DE8C80B9BC}"/>
                    </a:ext>
                  </a:extLst>
                </p:cNvPr>
                <p:cNvSpPr txBox="1"/>
                <p:nvPr/>
              </p:nvSpPr>
              <p:spPr>
                <a:xfrm>
                  <a:off x="1071664" y="1417435"/>
                  <a:ext cx="280737" cy="276999"/>
                </a:xfrm>
                <a:prstGeom prst="rect">
                  <a:avLst/>
                </a:prstGeom>
                <a:solidFill>
                  <a:srgbClr val="993366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F5DAAF92-3EED-48D5-B5E7-555AE8AC3767}"/>
                    </a:ext>
                  </a:extLst>
                </p:cNvPr>
                <p:cNvSpPr txBox="1"/>
                <p:nvPr/>
              </p:nvSpPr>
              <p:spPr>
                <a:xfrm>
                  <a:off x="1071665" y="2035509"/>
                  <a:ext cx="280737" cy="276999"/>
                </a:xfrm>
                <a:prstGeom prst="rect">
                  <a:avLst/>
                </a:prstGeom>
                <a:solidFill>
                  <a:srgbClr val="003366">
                    <a:lumMod val="60000"/>
                    <a:lumOff val="40000"/>
                  </a:srgbClr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cs typeface="+mn-cs"/>
                    </a:rPr>
                    <a:t>D</a:t>
                  </a: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C09369C4-1681-477C-B76B-5DE1BFA1DA96}"/>
                    </a:ext>
                  </a:extLst>
                </p:cNvPr>
                <p:cNvSpPr txBox="1"/>
                <p:nvPr/>
              </p:nvSpPr>
              <p:spPr>
                <a:xfrm>
                  <a:off x="1071666" y="2961686"/>
                  <a:ext cx="280737" cy="276999"/>
                </a:xfrm>
                <a:prstGeom prst="rect">
                  <a:avLst/>
                </a:prstGeom>
                <a:solidFill>
                  <a:srgbClr val="990033"/>
                </a:solidFill>
                <a:ln w="50800">
                  <a:gradFill>
                    <a:gsLst>
                      <a:gs pos="0">
                        <a:srgbClr val="990033"/>
                      </a:gs>
                      <a:gs pos="74000">
                        <a:srgbClr val="3366CC">
                          <a:lumMod val="45000"/>
                          <a:lumOff val="55000"/>
                        </a:srgbClr>
                      </a:gs>
                      <a:gs pos="83000">
                        <a:srgbClr val="3366CC">
                          <a:lumMod val="45000"/>
                          <a:lumOff val="55000"/>
                        </a:srgbClr>
                      </a:gs>
                      <a:gs pos="100000">
                        <a:srgbClr val="3366CC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cs typeface="+mn-cs"/>
                    </a:rPr>
                    <a:t>E</a:t>
                  </a: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2D338CF-71F2-4CA5-8CAA-341483BB1E20}"/>
                    </a:ext>
                  </a:extLst>
                </p:cNvPr>
                <p:cNvSpPr txBox="1"/>
                <p:nvPr/>
              </p:nvSpPr>
              <p:spPr>
                <a:xfrm>
                  <a:off x="1070087" y="951245"/>
                  <a:ext cx="280737" cy="276999"/>
                </a:xfrm>
                <a:prstGeom prst="rect">
                  <a:avLst/>
                </a:prstGeom>
                <a:solidFill>
                  <a:srgbClr val="0033CC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3438741A-BF64-42EE-A164-55CCBBD427BF}"/>
                    </a:ext>
                  </a:extLst>
                </p:cNvPr>
                <p:cNvSpPr txBox="1"/>
                <p:nvPr/>
              </p:nvSpPr>
              <p:spPr>
                <a:xfrm>
                  <a:off x="1071664" y="5131917"/>
                  <a:ext cx="280737" cy="276999"/>
                </a:xfrm>
                <a:prstGeom prst="rect">
                  <a:avLst/>
                </a:prstGeom>
                <a:solidFill>
                  <a:srgbClr val="009F00">
                    <a:lumMod val="75000"/>
                  </a:srgbClr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cs typeface="+mn-cs"/>
                    </a:rPr>
                    <a:t>G</a:t>
                  </a: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772BA03-FE9C-4735-81A8-DD0358074C04}"/>
                  </a:ext>
                </a:extLst>
              </p:cNvPr>
              <p:cNvGrpSpPr/>
              <p:nvPr/>
            </p:nvGrpSpPr>
            <p:grpSpPr>
              <a:xfrm>
                <a:off x="634381" y="24063"/>
                <a:ext cx="7866359" cy="5659807"/>
                <a:chOff x="629942" y="11472"/>
                <a:chExt cx="7866359" cy="5659807"/>
              </a:xfrm>
            </p:grpSpPr>
            <p:sp>
              <p:nvSpPr>
                <p:cNvPr id="32" name="Text Box 7">
                  <a:extLst>
                    <a:ext uri="{FF2B5EF4-FFF2-40B4-BE49-F238E27FC236}">
                      <a16:creationId xmlns:a16="http://schemas.microsoft.com/office/drawing/2014/main" id="{B5193048-E94E-46C0-8E0E-4B140B9CA0C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37965" y="11472"/>
                  <a:ext cx="7858336" cy="36933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marL="285750" indent="-285750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285750" marR="0" lvl="0" indent="-28575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+mn-cs"/>
                    </a:rPr>
                    <a:t>Airspace Table (Equipment/Entry/VFR Weather Requirements) - </a:t>
                  </a:r>
                  <a:r>
                    <a:rPr kumimoji="0" lang="en-US" alt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+mj-lt"/>
                      <a:cs typeface="+mn-cs"/>
                    </a:rPr>
                    <a:t>CRITICAL</a:t>
                  </a:r>
                </a:p>
              </p:txBody>
            </p:sp>
            <p:sp>
              <p:nvSpPr>
                <p:cNvPr id="33" name="Text Box 7">
                  <a:extLst>
                    <a:ext uri="{FF2B5EF4-FFF2-40B4-BE49-F238E27FC236}">
                      <a16:creationId xmlns:a16="http://schemas.microsoft.com/office/drawing/2014/main" id="{297CEE1D-1439-45B1-82CC-3CAFEF6160C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9942" y="344937"/>
                  <a:ext cx="829497" cy="261610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marL="285750" indent="-285750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285750" marR="0" lvl="0" indent="-28575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+mn-cs"/>
                    </a:rPr>
                    <a:t>Airspace</a:t>
                  </a:r>
                  <a:endParaRPr kumimoji="0" lang="en-US" alt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+mn-cs"/>
                  </a:endParaRPr>
                </a:p>
              </p:txBody>
            </p:sp>
            <p:sp>
              <p:nvSpPr>
                <p:cNvPr id="34" name="Text Box 7">
                  <a:extLst>
                    <a:ext uri="{FF2B5EF4-FFF2-40B4-BE49-F238E27FC236}">
                      <a16:creationId xmlns:a16="http://schemas.microsoft.com/office/drawing/2014/main" id="{5E3C1654-B02B-422F-87D6-67505A4DBDF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779304" y="350025"/>
                  <a:ext cx="1700446" cy="261610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marL="285750" indent="-285750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285750" marR="0" lvl="0" indent="-28575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+mn-cs"/>
                    </a:rPr>
                    <a:t>Distance from Clouds</a:t>
                  </a:r>
                  <a:endParaRPr kumimoji="0" lang="en-US" alt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+mn-cs"/>
                  </a:endParaRPr>
                </a:p>
              </p:txBody>
            </p:sp>
            <p:sp>
              <p:nvSpPr>
                <p:cNvPr id="35" name="Text Box 7">
                  <a:extLst>
                    <a:ext uri="{FF2B5EF4-FFF2-40B4-BE49-F238E27FC236}">
                      <a16:creationId xmlns:a16="http://schemas.microsoft.com/office/drawing/2014/main" id="{8D5C8069-ABC6-4714-BA29-51821056803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01050" y="350580"/>
                  <a:ext cx="1169375" cy="261610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marL="285750" indent="-285750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285750" marR="0" lvl="0" indent="-28575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+mn-cs"/>
                    </a:rPr>
                    <a:t>Visibility</a:t>
                  </a:r>
                  <a:endParaRPr kumimoji="0" lang="en-US" alt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+mn-cs"/>
                  </a:endParaRPr>
                </a:p>
              </p:txBody>
            </p:sp>
            <p:sp>
              <p:nvSpPr>
                <p:cNvPr id="36" name="Text Box 7">
                  <a:extLst>
                    <a:ext uri="{FF2B5EF4-FFF2-40B4-BE49-F238E27FC236}">
                      <a16:creationId xmlns:a16="http://schemas.microsoft.com/office/drawing/2014/main" id="{7A9C89D7-18CF-40AB-9CEA-9A50E20C07C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34871" y="655097"/>
                  <a:ext cx="1169258" cy="261610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marL="285750" indent="-285750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285750" marR="0" lvl="0" indent="-28575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+mn-cs"/>
                    </a:rPr>
                    <a:t>Must be IFR …</a:t>
                  </a:r>
                  <a:endParaRPr kumimoji="0" lang="en-US" alt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+mn-cs"/>
                  </a:endParaRPr>
                </a:p>
              </p:txBody>
            </p:sp>
            <p:sp>
              <p:nvSpPr>
                <p:cNvPr id="37" name="Text Box 7">
                  <a:extLst>
                    <a:ext uri="{FF2B5EF4-FFF2-40B4-BE49-F238E27FC236}">
                      <a16:creationId xmlns:a16="http://schemas.microsoft.com/office/drawing/2014/main" id="{DC6C4BF9-D9D5-4F79-BC11-AD1463B7B2A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42665" y="955221"/>
                  <a:ext cx="3993337" cy="261610"/>
                </a:xfrm>
                <a:prstGeom prst="rect">
                  <a:avLst/>
                </a:prstGeom>
                <a:solidFill>
                  <a:srgbClr val="FFFFFF"/>
                </a:solidFill>
                <a:ln w="38100">
                  <a:solidFill>
                    <a:srgbClr val="003366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marL="285750" indent="-285750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285750" marR="0" lvl="0" indent="-28575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3366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+mn-cs"/>
                    </a:rPr>
                    <a:t>Comm, Transponder w/Mode C, ADS-B</a:t>
                  </a:r>
                  <a:r>
                    <a:rPr kumimoji="0" lang="en-US" altLang="en-US" sz="11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3366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+mn-cs"/>
                    </a:rPr>
                    <a:t>, (+ ‘</a:t>
                  </a:r>
                  <a:r>
                    <a:rPr lang="en-US" altLang="en-US" sz="1100" b="1" i="1" kern="0" dirty="0">
                      <a:solidFill>
                        <a:srgbClr val="003366"/>
                      </a:solidFill>
                      <a:cs typeface="+mn-cs"/>
                    </a:rPr>
                    <a:t>C</a:t>
                  </a:r>
                  <a:r>
                    <a:rPr kumimoji="0" lang="en-US" altLang="en-US" sz="1100" b="1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3366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+mn-cs"/>
                    </a:rPr>
                    <a:t>learance</a:t>
                  </a:r>
                  <a:r>
                    <a:rPr kumimoji="0" lang="en-US" altLang="en-US" sz="11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3366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+mn-cs"/>
                    </a:rPr>
                    <a:t>’ to Enter)</a:t>
                  </a:r>
                </a:p>
              </p:txBody>
            </p:sp>
            <p:sp>
              <p:nvSpPr>
                <p:cNvPr id="39" name="Text Box 7">
                  <a:extLst>
                    <a:ext uri="{FF2B5EF4-FFF2-40B4-BE49-F238E27FC236}">
                      <a16:creationId xmlns:a16="http://schemas.microsoft.com/office/drawing/2014/main" id="{03FDBEBE-DB56-433A-89A0-324F77BC28A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94335" y="1373436"/>
                  <a:ext cx="4205059" cy="430887"/>
                </a:xfrm>
                <a:prstGeom prst="rect">
                  <a:avLst/>
                </a:prstGeom>
                <a:solidFill>
                  <a:srgbClr val="FFFFFF"/>
                </a:solidFill>
                <a:ln w="38100">
                  <a:solidFill>
                    <a:srgbClr val="CC0099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marL="285750" indent="-285750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285750" marR="0" lvl="0" indent="-28575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+mn-cs"/>
                    </a:rPr>
                    <a:t>Comm, Transponder w/Mode C, ADS-B (must call approach prior to entry but clearance to enter WILL be granted)</a:t>
                  </a:r>
                  <a:endParaRPr kumimoji="0" lang="en-US" altLang="en-US" sz="11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+mn-cs"/>
                  </a:endParaRPr>
                </a:p>
              </p:txBody>
            </p:sp>
            <p:sp>
              <p:nvSpPr>
                <p:cNvPr id="40" name="Text Box 7">
                  <a:extLst>
                    <a:ext uri="{FF2B5EF4-FFF2-40B4-BE49-F238E27FC236}">
                      <a16:creationId xmlns:a16="http://schemas.microsoft.com/office/drawing/2014/main" id="{2A0ADCBA-47D4-431F-A374-F308C913852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42665" y="1962541"/>
                  <a:ext cx="3908399" cy="430887"/>
                </a:xfrm>
                <a:prstGeom prst="rect">
                  <a:avLst/>
                </a:prstGeom>
                <a:solidFill>
                  <a:srgbClr val="FFFFFF"/>
                </a:solidFill>
                <a:ln w="38100">
                  <a:solidFill>
                    <a:srgbClr val="003366">
                      <a:lumMod val="60000"/>
                      <a:lumOff val="40000"/>
                    </a:srgbClr>
                  </a:solidFill>
                  <a:prstDash val="dash"/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marL="285750" indent="-285750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285750" marR="0" lvl="0" indent="-28575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+mn-cs"/>
                    </a:rPr>
                    <a:t>Comm (must call tower prior to entry but clearance to enter WILL be granted)</a:t>
                  </a:r>
                  <a:endParaRPr kumimoji="0" lang="en-US" altLang="en-US" sz="11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+mn-cs"/>
                  </a:endParaRPr>
                </a:p>
              </p:txBody>
            </p:sp>
            <p:sp>
              <p:nvSpPr>
                <p:cNvPr id="42" name="Text Box 7">
                  <a:extLst>
                    <a:ext uri="{FF2B5EF4-FFF2-40B4-BE49-F238E27FC236}">
                      <a16:creationId xmlns:a16="http://schemas.microsoft.com/office/drawing/2014/main" id="{4FF9B4E7-C681-438E-9B5A-42A8A80C74E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9782665">
                  <a:off x="2570137" y="5363502"/>
                  <a:ext cx="3267985" cy="307777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marL="285750" indent="-285750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285750" marR="0" lvl="0" indent="-28575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66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+mn-cs"/>
                    </a:rPr>
                    <a:t>No Comm/</a:t>
                  </a:r>
                  <a:r>
                    <a:rPr lang="en-US" altLang="en-US" sz="1400" b="1" kern="0" dirty="0">
                      <a:solidFill>
                        <a:srgbClr val="006600"/>
                      </a:solidFill>
                      <a:cs typeface="+mn-cs"/>
                    </a:rPr>
                    <a:t>Transponder</a:t>
                  </a:r>
                  <a:r>
                    <a:rPr kumimoji="0" lang="en-US" alt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66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+mn-cs"/>
                    </a:rPr>
                    <a:t>/ADS-B </a:t>
                  </a:r>
                  <a:r>
                    <a:rPr kumimoji="0" lang="en-US" alt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66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+mn-cs"/>
                    </a:rPr>
                    <a:t>Req’d</a:t>
                  </a:r>
                  <a:endParaRPr kumimoji="0" lang="en-US" alt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+mn-cs"/>
                  </a:endParaRPr>
                </a:p>
              </p:txBody>
            </p:sp>
          </p:grpSp>
        </p:grpSp>
        <p:sp>
          <p:nvSpPr>
            <p:cNvPr id="29" name="Text Box 7">
              <a:extLst>
                <a:ext uri="{FF2B5EF4-FFF2-40B4-BE49-F238E27FC236}">
                  <a16:creationId xmlns:a16="http://schemas.microsoft.com/office/drawing/2014/main" id="{A2F72682-2566-4A1E-B14D-9EFCC72B87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339" y="962564"/>
              <a:ext cx="4131933" cy="26161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285750" marR="0" lvl="0" indent="-28575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Equip &amp; Entry </a:t>
              </a:r>
              <a:r>
                <a:rPr lang="en-US" altLang="en-US" sz="1100" b="1" kern="0" dirty="0">
                  <a:solidFill>
                    <a:srgbClr val="000000"/>
                  </a:solidFill>
                  <a:cs typeface="+mn-cs"/>
                </a:rPr>
                <a:t>Requirements </a:t>
              </a:r>
              <a:r>
                <a:rPr kumimoji="0" lang="en-US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(indicated if </a:t>
              </a:r>
              <a:r>
                <a:rPr kumimoji="0" lang="en-US" altLang="en-US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clnc</a:t>
              </a:r>
              <a:r>
                <a:rPr kumimoji="0" lang="en-US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/approval required)</a:t>
              </a:r>
              <a:endPara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8D7CACF3-7B9C-47BD-BB1B-AC323E4581BA}"/>
              </a:ext>
            </a:extLst>
          </p:cNvPr>
          <p:cNvSpPr txBox="1"/>
          <p:nvPr/>
        </p:nvSpPr>
        <p:spPr>
          <a:xfrm>
            <a:off x="2583154" y="3336666"/>
            <a:ext cx="2939537" cy="276999"/>
          </a:xfrm>
          <a:prstGeom prst="rect">
            <a:avLst/>
          </a:prstGeom>
          <a:solidFill>
            <a:schemeClr val="bg1"/>
          </a:solidFill>
          <a:ln w="50800">
            <a:gradFill>
              <a:gsLst>
                <a:gs pos="0">
                  <a:srgbClr val="990033"/>
                </a:gs>
                <a:gs pos="74000">
                  <a:srgbClr val="3366CC">
                    <a:lumMod val="45000"/>
                    <a:lumOff val="55000"/>
                  </a:srgbClr>
                </a:gs>
                <a:gs pos="83000">
                  <a:srgbClr val="3366CC">
                    <a:lumMod val="45000"/>
                    <a:lumOff val="55000"/>
                  </a:srgbClr>
                </a:gs>
                <a:gs pos="100000">
                  <a:srgbClr val="3366CC">
                    <a:lumMod val="30000"/>
                    <a:lumOff val="70000"/>
                  </a:srgbClr>
                </a:gs>
              </a:gsLst>
              <a:lin ang="5400000" scaled="1"/>
            </a:gradFill>
          </a:ln>
        </p:spPr>
        <p:txBody>
          <a:bodyPr wrap="square" lIns="45720" tIns="45720" rIns="45720" bIns="45720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No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Xpndr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or ADS-B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Req’d</a:t>
            </a:r>
            <a:endParaRPr kumimoji="0" lang="en-US" altLang="en-US" sz="1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F8C9691-7EC6-488B-B8B0-FE05B4693D7D}"/>
              </a:ext>
            </a:extLst>
          </p:cNvPr>
          <p:cNvSpPr txBox="1"/>
          <p:nvPr/>
        </p:nvSpPr>
        <p:spPr>
          <a:xfrm>
            <a:off x="2583154" y="2624907"/>
            <a:ext cx="2939537" cy="276999"/>
          </a:xfrm>
          <a:prstGeom prst="rect">
            <a:avLst/>
          </a:prstGeom>
          <a:solidFill>
            <a:schemeClr val="bg1"/>
          </a:solidFill>
          <a:ln w="50800">
            <a:gradFill>
              <a:gsLst>
                <a:gs pos="0">
                  <a:srgbClr val="990033"/>
                </a:gs>
                <a:gs pos="74000">
                  <a:srgbClr val="3366CC">
                    <a:lumMod val="45000"/>
                    <a:lumOff val="55000"/>
                  </a:srgbClr>
                </a:gs>
                <a:gs pos="83000">
                  <a:srgbClr val="3366CC">
                    <a:lumMod val="45000"/>
                    <a:lumOff val="55000"/>
                  </a:srgbClr>
                </a:gs>
                <a:gs pos="100000">
                  <a:srgbClr val="3366CC">
                    <a:lumMod val="30000"/>
                    <a:lumOff val="70000"/>
                  </a:srgbClr>
                </a:gs>
              </a:gsLst>
              <a:lin ang="5400000" scaled="1"/>
            </a:gradFill>
          </a:ln>
        </p:spPr>
        <p:txBody>
          <a:bodyPr wrap="square" lIns="45720" tIns="45720" rIns="45720" bIns="45720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kern="0" dirty="0" err="1">
                <a:solidFill>
                  <a:srgbClr val="C00000"/>
                </a:solidFill>
                <a:cs typeface="+mn-cs"/>
              </a:rPr>
              <a:t>Xpndr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w/Mode C &amp; ADS-B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Req’d</a:t>
            </a:r>
            <a:endParaRPr kumimoji="0" lang="en-US" altLang="en-US" sz="1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4852B7-66AC-7002-103C-E33705DFAAAD}"/>
              </a:ext>
            </a:extLst>
          </p:cNvPr>
          <p:cNvSpPr txBox="1"/>
          <p:nvPr/>
        </p:nvSpPr>
        <p:spPr>
          <a:xfrm>
            <a:off x="2583153" y="2992121"/>
            <a:ext cx="2939537" cy="276999"/>
          </a:xfrm>
          <a:prstGeom prst="rect">
            <a:avLst/>
          </a:prstGeom>
          <a:solidFill>
            <a:schemeClr val="bg1"/>
          </a:solidFill>
          <a:ln w="50800">
            <a:gradFill>
              <a:gsLst>
                <a:gs pos="0">
                  <a:srgbClr val="990033"/>
                </a:gs>
                <a:gs pos="74000">
                  <a:srgbClr val="3366CC">
                    <a:lumMod val="45000"/>
                    <a:lumOff val="55000"/>
                  </a:srgbClr>
                </a:gs>
                <a:gs pos="83000">
                  <a:srgbClr val="3366CC">
                    <a:lumMod val="45000"/>
                    <a:lumOff val="55000"/>
                  </a:srgbClr>
                </a:gs>
                <a:gs pos="100000">
                  <a:srgbClr val="3366CC">
                    <a:lumMod val="30000"/>
                    <a:lumOff val="70000"/>
                  </a:srgbClr>
                </a:gs>
              </a:gsLst>
              <a:lin ang="5400000" scaled="1"/>
            </a:gradFill>
          </a:ln>
        </p:spPr>
        <p:txBody>
          <a:bodyPr wrap="square" lIns="45720" tIns="45720" rIns="45720" bIns="45720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+mn-cs"/>
              </a:rPr>
              <a:t>Comm NOT required in Class E Hi/Lo</a:t>
            </a:r>
          </a:p>
        </p:txBody>
      </p:sp>
    </p:spTree>
    <p:extLst>
      <p:ext uri="{BB962C8B-B14F-4D97-AF65-F5344CB8AC3E}">
        <p14:creationId xmlns:p14="http://schemas.microsoft.com/office/powerpoint/2010/main" val="1625280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1DA55-E315-4107-9FE0-853D73E46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590" y="5211"/>
            <a:ext cx="6387442" cy="900196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US" sz="3200" dirty="0"/>
              <a:t>Combined Airspace Info </a:t>
            </a:r>
            <a:br>
              <a:rPr lang="en-US" sz="3200" dirty="0"/>
            </a:br>
            <a:r>
              <a:rPr lang="en-US" sz="3200" dirty="0"/>
              <a:t>&amp; Aquarium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C5B3D2E-A1B3-443C-8BF2-0F33A442CD92}"/>
              </a:ext>
            </a:extLst>
          </p:cNvPr>
          <p:cNvGrpSpPr/>
          <p:nvPr/>
        </p:nvGrpSpPr>
        <p:grpSpPr>
          <a:xfrm>
            <a:off x="0" y="934065"/>
            <a:ext cx="9147147" cy="5917310"/>
            <a:chOff x="0" y="1841099"/>
            <a:chExt cx="9147147" cy="50102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4A1B1A-5340-442C-B8EE-44EBCF9C91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294" t="37600" r="25950" b="13095"/>
            <a:stretch/>
          </p:blipFill>
          <p:spPr>
            <a:xfrm>
              <a:off x="0" y="1841099"/>
              <a:ext cx="9147147" cy="501027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A379023-0AF5-4B2A-8C8C-6F5AB134EAF7}"/>
                </a:ext>
              </a:extLst>
            </p:cNvPr>
            <p:cNvSpPr txBox="1"/>
            <p:nvPr/>
          </p:nvSpPr>
          <p:spPr>
            <a:xfrm>
              <a:off x="6473687" y="6201581"/>
              <a:ext cx="652670" cy="3648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3-152</a:t>
              </a:r>
            </a:p>
            <a:p>
              <a:pPr algn="ctr"/>
              <a:r>
                <a:rPr lang="en-US" sz="1400" dirty="0"/>
                <a:t>COMM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43E9933-6660-4E0E-A7A8-595BB816F9E6}"/>
                </a:ext>
              </a:extLst>
            </p:cNvPr>
            <p:cNvSpPr txBox="1"/>
            <p:nvPr/>
          </p:nvSpPr>
          <p:spPr>
            <a:xfrm>
              <a:off x="6400800" y="4572000"/>
              <a:ext cx="652670" cy="1563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3-152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534CD5-B360-4663-AEBA-95DB3CC49D8C}"/>
                </a:ext>
              </a:extLst>
            </p:cNvPr>
            <p:cNvSpPr txBox="1"/>
            <p:nvPr/>
          </p:nvSpPr>
          <p:spPr>
            <a:xfrm>
              <a:off x="3242560" y="5358144"/>
              <a:ext cx="652670" cy="9120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3-CLR</a:t>
              </a:r>
            </a:p>
            <a:p>
              <a:pPr algn="ctr"/>
              <a:r>
                <a:rPr lang="en-US" sz="1400" dirty="0"/>
                <a:t>XPNDR</a:t>
              </a:r>
            </a:p>
            <a:p>
              <a:pPr algn="ctr"/>
              <a:r>
                <a:rPr lang="en-US" sz="1400" dirty="0"/>
                <a:t>COMM</a:t>
              </a:r>
            </a:p>
            <a:p>
              <a:pPr algn="ctr"/>
              <a:r>
                <a:rPr lang="en-US" sz="1400" dirty="0"/>
                <a:t>ADS-B</a:t>
              </a:r>
            </a:p>
            <a:p>
              <a:pPr algn="ctr"/>
              <a:r>
                <a:rPr lang="en-US" sz="1400" b="1" dirty="0"/>
                <a:t>CLNC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B797E4-B7E2-4405-ADD7-890AB5BEBE56}"/>
                </a:ext>
              </a:extLst>
            </p:cNvPr>
            <p:cNvSpPr txBox="1"/>
            <p:nvPr/>
          </p:nvSpPr>
          <p:spPr>
            <a:xfrm>
              <a:off x="5094465" y="5684527"/>
              <a:ext cx="652670" cy="8026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3-152</a:t>
              </a:r>
            </a:p>
            <a:p>
              <a:pPr algn="ctr"/>
              <a:r>
                <a:rPr lang="en-US" sz="1400" dirty="0"/>
                <a:t>COMM</a:t>
              </a:r>
            </a:p>
            <a:p>
              <a:pPr algn="ctr"/>
              <a:r>
                <a:rPr lang="en-US" sz="1400" dirty="0"/>
                <a:t>XPNDR</a:t>
              </a:r>
            </a:p>
            <a:p>
              <a:pPr algn="ctr"/>
              <a:r>
                <a:rPr lang="en-US" sz="1400" dirty="0"/>
                <a:t>ADS-B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5D63715-8DF9-4465-B5C7-B1FB43DBC9E9}"/>
                </a:ext>
              </a:extLst>
            </p:cNvPr>
            <p:cNvSpPr txBox="1"/>
            <p:nvPr/>
          </p:nvSpPr>
          <p:spPr>
            <a:xfrm>
              <a:off x="1524000" y="3846175"/>
              <a:ext cx="652670" cy="1563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5-111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8B07F8-520A-4FC5-9B2D-24B3729E45E8}"/>
                </a:ext>
              </a:extLst>
            </p:cNvPr>
            <p:cNvSpPr txBox="1"/>
            <p:nvPr/>
          </p:nvSpPr>
          <p:spPr>
            <a:xfrm>
              <a:off x="3952235" y="6113881"/>
              <a:ext cx="1066800" cy="3127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Day 1-CLR </a:t>
              </a:r>
            </a:p>
            <a:p>
              <a:pPr algn="ctr"/>
              <a:r>
                <a:rPr lang="en-US" sz="1200" dirty="0"/>
                <a:t>(Night 3-152)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E98D2EB-AA87-4DB8-A203-8492BEDD8197}"/>
                </a:ext>
              </a:extLst>
            </p:cNvPr>
            <p:cNvSpPr txBox="1"/>
            <p:nvPr/>
          </p:nvSpPr>
          <p:spPr>
            <a:xfrm>
              <a:off x="1524000" y="4572000"/>
              <a:ext cx="652670" cy="1563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3-152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91F016-784F-4B1B-B2BD-A7324A6951D9}"/>
                </a:ext>
              </a:extLst>
            </p:cNvPr>
            <p:cNvSpPr txBox="1"/>
            <p:nvPr/>
          </p:nvSpPr>
          <p:spPr>
            <a:xfrm>
              <a:off x="3015283" y="1857887"/>
              <a:ext cx="2677767" cy="3357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/>
                <a:t>Class A – IFR only – ‘Flight Levels’</a:t>
              </a:r>
            </a:p>
            <a:p>
              <a:pPr algn="ctr"/>
              <a:r>
                <a:rPr lang="en-US" sz="1200" b="1" dirty="0"/>
                <a:t>(altimeter set to 29.92)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6F60E8-4233-46A8-B451-B4609979B42A}"/>
                </a:ext>
              </a:extLst>
            </p:cNvPr>
            <p:cNvSpPr txBox="1"/>
            <p:nvPr/>
          </p:nvSpPr>
          <p:spPr>
            <a:xfrm>
              <a:off x="3200400" y="2321301"/>
              <a:ext cx="2307535" cy="7817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/>
                <a:t>Class E </a:t>
              </a:r>
            </a:p>
            <a:p>
              <a:pPr algn="ctr"/>
              <a:r>
                <a:rPr lang="en-US" sz="1200" b="1" dirty="0"/>
                <a:t>‘E Hi’ = 10K-17,999’MSL, </a:t>
              </a:r>
            </a:p>
            <a:p>
              <a:pPr algn="ctr"/>
              <a:r>
                <a:rPr lang="en-US" sz="1200" b="1" dirty="0"/>
                <a:t>‘E Lo’ = &lt;10K MSL)</a:t>
              </a:r>
            </a:p>
            <a:p>
              <a:pPr algn="ctr"/>
              <a:r>
                <a:rPr lang="en-US" sz="1200" b="1" dirty="0"/>
                <a:t>VFR or IFR</a:t>
              </a:r>
            </a:p>
            <a:p>
              <a:pPr algn="ctr"/>
              <a:r>
                <a:rPr lang="en-US" sz="1200" b="1" dirty="0"/>
                <a:t>(use local altimeter)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2B73BE3-D80B-4881-BE31-1BB92536AD5C}"/>
                </a:ext>
              </a:extLst>
            </p:cNvPr>
            <p:cNvSpPr txBox="1"/>
            <p:nvPr/>
          </p:nvSpPr>
          <p:spPr>
            <a:xfrm>
              <a:off x="6400800" y="3886200"/>
              <a:ext cx="652670" cy="1563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5-111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6D8B01F-250C-4AB5-A178-B88D2B001883}"/>
                </a:ext>
              </a:extLst>
            </p:cNvPr>
            <p:cNvSpPr txBox="1"/>
            <p:nvPr/>
          </p:nvSpPr>
          <p:spPr>
            <a:xfrm>
              <a:off x="39756" y="4679722"/>
              <a:ext cx="897834" cy="3127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Day 1-152         (Night 3-152)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8F57626-B75E-4C22-881D-FB1F5B35CE99}"/>
                </a:ext>
              </a:extLst>
            </p:cNvPr>
            <p:cNvSpPr txBox="1"/>
            <p:nvPr/>
          </p:nvSpPr>
          <p:spPr>
            <a:xfrm>
              <a:off x="76199" y="3962322"/>
              <a:ext cx="811696" cy="1563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5-111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11BEDB8-7583-4236-AC42-77B8585F0A2A}"/>
                </a:ext>
              </a:extLst>
            </p:cNvPr>
            <p:cNvSpPr txBox="1"/>
            <p:nvPr/>
          </p:nvSpPr>
          <p:spPr>
            <a:xfrm>
              <a:off x="7543800" y="4630026"/>
              <a:ext cx="821634" cy="4690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Day 1-152         (Night 3-152)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B14BB63-6386-427E-8EB5-C540FDE7C1F4}"/>
                </a:ext>
              </a:extLst>
            </p:cNvPr>
            <p:cNvSpPr txBox="1"/>
            <p:nvPr/>
          </p:nvSpPr>
          <p:spPr>
            <a:xfrm>
              <a:off x="7613373" y="3854600"/>
              <a:ext cx="811696" cy="1563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5-111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1628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B226B1A-6D83-4BB1-840A-6876B4506F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26119"/>
            <a:ext cx="6356025" cy="1116881"/>
          </a:xfrm>
        </p:spPr>
        <p:txBody>
          <a:bodyPr/>
          <a:lstStyle/>
          <a:p>
            <a:r>
              <a:rPr lang="en-US" altLang="en-US" sz="3200" dirty="0">
                <a:solidFill>
                  <a:schemeClr val="tx1"/>
                </a:solidFill>
              </a:rPr>
              <a:t>Relating the Airspace Aquarium </a:t>
            </a:r>
            <a:br>
              <a:rPr lang="en-US" altLang="en-US" sz="3200" dirty="0">
                <a:solidFill>
                  <a:schemeClr val="tx1"/>
                </a:solidFill>
              </a:rPr>
            </a:br>
            <a:r>
              <a:rPr lang="en-US" altLang="en-US" sz="3200" dirty="0">
                <a:solidFill>
                  <a:schemeClr val="tx1"/>
                </a:solidFill>
              </a:rPr>
              <a:t>to the Sectional Map</a:t>
            </a:r>
            <a:endParaRPr lang="en-US" altLang="en-US" sz="3200" b="1" dirty="0">
              <a:solidFill>
                <a:schemeClr val="tx1"/>
              </a:solidFill>
            </a:endParaRPr>
          </a:p>
        </p:txBody>
      </p:sp>
      <p:pic>
        <p:nvPicPr>
          <p:cNvPr id="5" name="Picture 5" descr="Image result for faa airspace classification chart">
            <a:extLst>
              <a:ext uri="{FF2B5EF4-FFF2-40B4-BE49-F238E27FC236}">
                <a16:creationId xmlns:a16="http://schemas.microsoft.com/office/drawing/2014/main" id="{C2CAC477-61FA-4EB1-8F1F-2F9993383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" y="3124200"/>
            <a:ext cx="6356025" cy="3707681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35E13B03-6AC3-494D-A311-EACA309C80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" t="31339" r="53054" b="20005"/>
          <a:stretch/>
        </p:blipFill>
        <p:spPr>
          <a:xfrm>
            <a:off x="3698852" y="1085842"/>
            <a:ext cx="5445149" cy="3552834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3" name="Arrow: Striped Right 2">
            <a:extLst>
              <a:ext uri="{FF2B5EF4-FFF2-40B4-BE49-F238E27FC236}">
                <a16:creationId xmlns:a16="http://schemas.microsoft.com/office/drawing/2014/main" id="{D78017F8-8FFD-44C9-912E-879BDC3A4F0F}"/>
              </a:ext>
            </a:extLst>
          </p:cNvPr>
          <p:cNvSpPr/>
          <p:nvPr/>
        </p:nvSpPr>
        <p:spPr>
          <a:xfrm rot="20331470">
            <a:off x="2514600" y="3347150"/>
            <a:ext cx="3276600" cy="1897979"/>
          </a:xfrm>
          <a:prstGeom prst="stripedRightArrow">
            <a:avLst/>
          </a:prstGeom>
          <a:gradFill flip="none" rotWithShape="1">
            <a:gsLst>
              <a:gs pos="7000">
                <a:schemeClr val="accent1">
                  <a:lumMod val="5000"/>
                  <a:lumOff val="95000"/>
                </a:schemeClr>
              </a:gs>
              <a:gs pos="61000">
                <a:srgbClr val="92D050">
                  <a:alpha val="37000"/>
                  <a:lumMod val="28000"/>
                  <a:lumOff val="72000"/>
                </a:srgb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D77F04-DFFD-D386-67E0-D9FFDC2A7D22}"/>
              </a:ext>
            </a:extLst>
          </p:cNvPr>
          <p:cNvSpPr txBox="1"/>
          <p:nvPr/>
        </p:nvSpPr>
        <p:spPr>
          <a:xfrm>
            <a:off x="486697" y="1760398"/>
            <a:ext cx="3092244" cy="110799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On the following slides, we will look at several examples of airspace on sectional map excerpts.</a:t>
            </a:r>
          </a:p>
        </p:txBody>
      </p:sp>
    </p:spTree>
    <p:extLst>
      <p:ext uri="{BB962C8B-B14F-4D97-AF65-F5344CB8AC3E}">
        <p14:creationId xmlns:p14="http://schemas.microsoft.com/office/powerpoint/2010/main" val="1423143923"/>
      </p:ext>
    </p:extLst>
  </p:cSld>
  <p:clrMapOvr>
    <a:masterClrMapping/>
  </p:clrMapOvr>
</p:sld>
</file>

<file path=ppt/theme/theme1.xml><?xml version="1.0" encoding="utf-8"?>
<a:theme xmlns:a="http://schemas.openxmlformats.org/drawingml/2006/main" name="AHGS Them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HGS Theme" id="{A51A1165-1E09-40AA-AE33-177EE028CD78}" vid="{ACD3F12A-7279-4210-9588-D3127174D8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28de4aa4-aa90-44db-bae6-9d6107a5f11f" xsi:nil="true"/>
    <lcf76f155ced4ddcb4097134ff3c332f xmlns="c853037c-5d7f-4919-9658-cadcdbd2eb2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AFE4CB798A2C41BAA4530C51CA1FE1" ma:contentTypeVersion="18" ma:contentTypeDescription="Create a new document." ma:contentTypeScope="" ma:versionID="314b15e49f1e19278b883437e8b935af">
  <xsd:schema xmlns:xsd="http://www.w3.org/2001/XMLSchema" xmlns:xs="http://www.w3.org/2001/XMLSchema" xmlns:p="http://schemas.microsoft.com/office/2006/metadata/properties" xmlns:ns1="http://schemas.microsoft.com/sharepoint/v3" xmlns:ns2="c853037c-5d7f-4919-9658-cadcdbd2eb2d" xmlns:ns3="28de4aa4-aa90-44db-bae6-9d6107a5f11f" targetNamespace="http://schemas.microsoft.com/office/2006/metadata/properties" ma:root="true" ma:fieldsID="e440c419c2ca6f7535e2567564c0a307" ns1:_="" ns2:_="" ns3:_="">
    <xsd:import namespace="http://schemas.microsoft.com/sharepoint/v3"/>
    <xsd:import namespace="c853037c-5d7f-4919-9658-cadcdbd2eb2d"/>
    <xsd:import namespace="28de4aa4-aa90-44db-bae6-9d6107a5f1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53037c-5d7f-4919-9658-cadcdbd2eb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cffaf5dc-3735-4fce-97e2-f6f35f147f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de4aa4-aa90-44db-bae6-9d6107a5f1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8cf048b1-2492-4da6-bfc5-00fe2f9c049e}" ma:internalName="TaxCatchAll" ma:showField="CatchAllData" ma:web="28de4aa4-aa90-44db-bae6-9d6107a5f1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FB1051-04B4-4287-BBDC-5CC12F7BBD6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28de4aa4-aa90-44db-bae6-9d6107a5f11f"/>
    <ds:schemaRef ds:uri="c853037c-5d7f-4919-9658-cadcdbd2eb2d"/>
  </ds:schemaRefs>
</ds:datastoreItem>
</file>

<file path=customXml/itemProps2.xml><?xml version="1.0" encoding="utf-8"?>
<ds:datastoreItem xmlns:ds="http://schemas.openxmlformats.org/officeDocument/2006/customXml" ds:itemID="{E7047BB9-50AF-41E3-BDB3-9205882D97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9CDA63-58AE-45B8-AE9C-A3D50A061C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853037c-5d7f-4919-9658-cadcdbd2eb2d"/>
    <ds:schemaRef ds:uri="28de4aa4-aa90-44db-bae6-9d6107a5f1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AHGS Theme</Template>
  <TotalTime>250</TotalTime>
  <Words>1084</Words>
  <Application>Microsoft Office PowerPoint</Application>
  <PresentationFormat>On-screen Show (4:3)</PresentationFormat>
  <Paragraphs>144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Chiller</vt:lpstr>
      <vt:lpstr>Comic Sans MS</vt:lpstr>
      <vt:lpstr>Courier New</vt:lpstr>
      <vt:lpstr>Segoe Script</vt:lpstr>
      <vt:lpstr>Wingdings</vt:lpstr>
      <vt:lpstr>AHGS Theme</vt:lpstr>
      <vt:lpstr>PowerPoint Presentation</vt:lpstr>
      <vt:lpstr>PowerPoint Presentation</vt:lpstr>
      <vt:lpstr>Overview &amp; Objectives</vt:lpstr>
      <vt:lpstr>Key Airspace Discussion</vt:lpstr>
      <vt:lpstr>ATC ‘Center’ Boundaries  (reference only)</vt:lpstr>
      <vt:lpstr>Airspace Aquarium</vt:lpstr>
      <vt:lpstr>PowerPoint Presentation</vt:lpstr>
      <vt:lpstr>Combined Airspace Info  &amp; Aquarium</vt:lpstr>
      <vt:lpstr>Relating the Airspace Aquarium  to the Sectional Map</vt:lpstr>
      <vt:lpstr>Identifying Airspaces on a Sectional Map</vt:lpstr>
      <vt:lpstr>Identifying Airspaces (cont)</vt:lpstr>
      <vt:lpstr>Identifying Airspaces (cont)</vt:lpstr>
      <vt:lpstr>Identifying Airspaces (cont)</vt:lpstr>
      <vt:lpstr>Identifying Airspaces (cont)</vt:lpstr>
      <vt:lpstr>On-line Airspace Review http://www.skyvector.com/</vt:lpstr>
      <vt:lpstr>Review &amp; 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BRAYMAN, CRISMON Lt Col (Ret) JROTC REGION 8 MO-20021</dc:creator>
  <cp:lastModifiedBy>Franklin, Gregory</cp:lastModifiedBy>
  <cp:revision>59</cp:revision>
  <dcterms:created xsi:type="dcterms:W3CDTF">2021-09-09T10:27:41Z</dcterms:created>
  <dcterms:modified xsi:type="dcterms:W3CDTF">2022-12-10T02:31:31Z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0x01010090AFE4CB798A2C41BAA4530C51CA1FE1</vt:lpwstr>
  </property>
</Properties>
</file>